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Montserrat Classic" panose="020B0604020202020204" charset="0"/>
      <p:regular r:id="rId30"/>
    </p:embeddedFont>
    <p:embeddedFont>
      <p:font typeface="Montserrat Classic Bold" panose="020B0604020202020204" charset="0"/>
      <p:regular r:id="rId31"/>
    </p:embeddedFont>
    <p:embeddedFont>
      <p:font typeface="Open Sans Bold" panose="020B0806030504020204" pitchFamily="34" charset="0"/>
      <p:regular r:id="rId32"/>
      <p:bold r:id="rId33"/>
    </p:embeddedFont>
    <p:embeddedFont>
      <p:font typeface="Poppins Bold" panose="00000800000000000000" pitchFamily="2"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image" Target="../media/image1.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9.svg"/><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8.png"/><Relationship Id="rId9" Type="http://schemas.openxmlformats.org/officeDocument/2006/relationships/image" Target="../media/image33.sv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7.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24262" y="1343513"/>
            <a:ext cx="4192454" cy="2096227"/>
          </a:xfrm>
          <a:custGeom>
            <a:avLst/>
            <a:gdLst/>
            <a:ahLst/>
            <a:cxnLst/>
            <a:rect l="l" t="t" r="r" b="b"/>
            <a:pathLst>
              <a:path w="4192454" h="2096227">
                <a:moveTo>
                  <a:pt x="0" y="0"/>
                </a:moveTo>
                <a:lnTo>
                  <a:pt x="4192454" y="0"/>
                </a:lnTo>
                <a:lnTo>
                  <a:pt x="4192454" y="2096228"/>
                </a:lnTo>
                <a:lnTo>
                  <a:pt x="0" y="2096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404159" y="6049092"/>
            <a:ext cx="15432659" cy="0"/>
          </a:xfrm>
          <a:prstGeom prst="line">
            <a:avLst/>
          </a:prstGeom>
          <a:ln w="95250" cap="flat">
            <a:solidFill>
              <a:srgbClr val="1E1E1E"/>
            </a:solidFill>
            <a:prstDash val="solid"/>
            <a:headEnd type="none" w="sm" len="sm"/>
            <a:tailEnd type="none" w="sm" len="sm"/>
          </a:ln>
        </p:spPr>
        <p:txBody>
          <a:bodyPr/>
          <a:lstStyle/>
          <a:p>
            <a:endParaRPr lang="en-US"/>
          </a:p>
        </p:txBody>
      </p:sp>
      <p:sp>
        <p:nvSpPr>
          <p:cNvPr id="4" name="Freeform 4"/>
          <p:cNvSpPr/>
          <p:nvPr/>
        </p:nvSpPr>
        <p:spPr>
          <a:xfrm>
            <a:off x="1143000" y="7946943"/>
            <a:ext cx="4504694" cy="719781"/>
          </a:xfrm>
          <a:custGeom>
            <a:avLst/>
            <a:gdLst/>
            <a:ahLst/>
            <a:cxnLst/>
            <a:rect l="l" t="t" r="r" b="b"/>
            <a:pathLst>
              <a:path w="4504694" h="719781">
                <a:moveTo>
                  <a:pt x="0" y="0"/>
                </a:moveTo>
                <a:lnTo>
                  <a:pt x="4504694" y="0"/>
                </a:lnTo>
                <a:lnTo>
                  <a:pt x="4504694" y="719781"/>
                </a:lnTo>
                <a:lnTo>
                  <a:pt x="0" y="719781"/>
                </a:lnTo>
                <a:lnTo>
                  <a:pt x="0" y="0"/>
                </a:lnTo>
                <a:close/>
              </a:path>
            </a:pathLst>
          </a:custGeom>
          <a:blipFill>
            <a:blip r:embed="rId4"/>
            <a:stretch>
              <a:fillRect/>
            </a:stretch>
          </a:blipFill>
        </p:spPr>
        <p:txBody>
          <a:bodyPr/>
          <a:lstStyle/>
          <a:p>
            <a:endParaRPr lang="en-US"/>
          </a:p>
        </p:txBody>
      </p:sp>
      <p:sp>
        <p:nvSpPr>
          <p:cNvPr id="6" name="Freeform 6"/>
          <p:cNvSpPr/>
          <p:nvPr/>
        </p:nvSpPr>
        <p:spPr>
          <a:xfrm>
            <a:off x="12832750" y="7429504"/>
            <a:ext cx="4027259" cy="1754661"/>
          </a:xfrm>
          <a:custGeom>
            <a:avLst/>
            <a:gdLst/>
            <a:ahLst/>
            <a:cxnLst/>
            <a:rect l="l" t="t" r="r" b="b"/>
            <a:pathLst>
              <a:path w="3722459" h="1748428">
                <a:moveTo>
                  <a:pt x="0" y="0"/>
                </a:moveTo>
                <a:lnTo>
                  <a:pt x="3722459" y="0"/>
                </a:lnTo>
                <a:lnTo>
                  <a:pt x="3722459" y="1748428"/>
                </a:lnTo>
                <a:lnTo>
                  <a:pt x="0" y="1748428"/>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7533263" y="6582492"/>
            <a:ext cx="3173925" cy="297180"/>
          </a:xfrm>
          <a:prstGeom prst="rect">
            <a:avLst/>
          </a:prstGeom>
        </p:spPr>
        <p:txBody>
          <a:bodyPr lIns="0" tIns="0" rIns="0" bIns="0" rtlCol="0" anchor="t">
            <a:spAutoFit/>
          </a:bodyPr>
          <a:lstStyle/>
          <a:p>
            <a:pPr algn="ctr">
              <a:lnSpc>
                <a:spcPts val="2520"/>
              </a:lnSpc>
            </a:pPr>
            <a:r>
              <a:rPr lang="en-US" sz="1800">
                <a:solidFill>
                  <a:srgbClr val="1E1E1E"/>
                </a:solidFill>
                <a:latin typeface="Open Sans Bold"/>
              </a:rPr>
              <a:t>PRESENTED BY:</a:t>
            </a:r>
          </a:p>
        </p:txBody>
      </p:sp>
      <p:sp>
        <p:nvSpPr>
          <p:cNvPr id="8" name="TextBox 8"/>
          <p:cNvSpPr txBox="1"/>
          <p:nvPr/>
        </p:nvSpPr>
        <p:spPr>
          <a:xfrm>
            <a:off x="3704904" y="5013914"/>
            <a:ext cx="10831170" cy="293370"/>
          </a:xfrm>
          <a:prstGeom prst="rect">
            <a:avLst/>
          </a:prstGeom>
        </p:spPr>
        <p:txBody>
          <a:bodyPr lIns="0" tIns="0" rIns="0" bIns="0" rtlCol="0" anchor="t">
            <a:spAutoFit/>
          </a:bodyPr>
          <a:lstStyle/>
          <a:p>
            <a:pPr algn="ctr">
              <a:lnSpc>
                <a:spcPts val="2310"/>
              </a:lnSpc>
            </a:pPr>
            <a:r>
              <a:rPr lang="en-US" sz="2100" spc="732">
                <a:solidFill>
                  <a:srgbClr val="1E1E1E"/>
                </a:solidFill>
                <a:latin typeface="Montserrat Classic Bold"/>
              </a:rPr>
              <a:t>TACTICS FOR SCHOOL GROWTH (AKA SURVIVAL)</a:t>
            </a:r>
          </a:p>
        </p:txBody>
      </p:sp>
      <p:sp>
        <p:nvSpPr>
          <p:cNvPr id="9" name="TextBox 9"/>
          <p:cNvSpPr txBox="1"/>
          <p:nvPr/>
        </p:nvSpPr>
        <p:spPr>
          <a:xfrm>
            <a:off x="6858086" y="3677866"/>
            <a:ext cx="4524805" cy="804547"/>
          </a:xfrm>
          <a:prstGeom prst="rect">
            <a:avLst/>
          </a:prstGeom>
        </p:spPr>
        <p:txBody>
          <a:bodyPr lIns="0" tIns="0" rIns="0" bIns="0" rtlCol="0" anchor="t">
            <a:spAutoFit/>
          </a:bodyPr>
          <a:lstStyle/>
          <a:p>
            <a:pPr>
              <a:lnSpc>
                <a:spcPts val="6160"/>
              </a:lnSpc>
            </a:pPr>
            <a:r>
              <a:rPr lang="en-US" sz="5600">
                <a:solidFill>
                  <a:srgbClr val="7DB03D"/>
                </a:solidFill>
                <a:latin typeface="Montserrat Classic Bold"/>
              </a:rPr>
              <a:t>DWINDLING</a:t>
            </a:r>
          </a:p>
        </p:txBody>
      </p:sp>
      <p:sp>
        <p:nvSpPr>
          <p:cNvPr id="10" name="TextBox 10"/>
          <p:cNvSpPr txBox="1"/>
          <p:nvPr/>
        </p:nvSpPr>
        <p:spPr>
          <a:xfrm>
            <a:off x="1404423" y="3677867"/>
            <a:ext cx="5311316" cy="804545"/>
          </a:xfrm>
          <a:prstGeom prst="rect">
            <a:avLst/>
          </a:prstGeom>
        </p:spPr>
        <p:txBody>
          <a:bodyPr lIns="0" tIns="0" rIns="0" bIns="0" rtlCol="0" anchor="t">
            <a:spAutoFit/>
          </a:bodyPr>
          <a:lstStyle/>
          <a:p>
            <a:pPr algn="r">
              <a:lnSpc>
                <a:spcPts val="6160"/>
              </a:lnSpc>
            </a:pPr>
            <a:r>
              <a:rPr lang="en-US" sz="5600">
                <a:solidFill>
                  <a:srgbClr val="1E1E1E"/>
                </a:solidFill>
                <a:latin typeface="Montserrat Classic Bold"/>
              </a:rPr>
              <a:t>COUNTERING </a:t>
            </a:r>
          </a:p>
        </p:txBody>
      </p:sp>
      <p:sp>
        <p:nvSpPr>
          <p:cNvPr id="11" name="TextBox 11"/>
          <p:cNvSpPr txBox="1"/>
          <p:nvPr/>
        </p:nvSpPr>
        <p:spPr>
          <a:xfrm>
            <a:off x="11525766" y="3677867"/>
            <a:ext cx="5311316" cy="804545"/>
          </a:xfrm>
          <a:prstGeom prst="rect">
            <a:avLst/>
          </a:prstGeom>
        </p:spPr>
        <p:txBody>
          <a:bodyPr lIns="0" tIns="0" rIns="0" bIns="0" rtlCol="0" anchor="t">
            <a:spAutoFit/>
          </a:bodyPr>
          <a:lstStyle/>
          <a:p>
            <a:pPr algn="just">
              <a:lnSpc>
                <a:spcPts val="6160"/>
              </a:lnSpc>
            </a:pPr>
            <a:r>
              <a:rPr lang="en-US" sz="5600">
                <a:solidFill>
                  <a:srgbClr val="1E1E1E"/>
                </a:solidFill>
                <a:latin typeface="Montserrat Classic Bold"/>
              </a:rPr>
              <a:t>ENROLLMENT</a:t>
            </a:r>
          </a:p>
        </p:txBody>
      </p:sp>
      <p:pic>
        <p:nvPicPr>
          <p:cNvPr id="1026" name="Picture 2" descr="logo">
            <a:extLst>
              <a:ext uri="{FF2B5EF4-FFF2-40B4-BE49-F238E27FC236}">
                <a16:creationId xmlns:a16="http://schemas.microsoft.com/office/drawing/2014/main" id="{BDD49A9A-077E-CD53-016F-CB0AFF0965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7615773"/>
            <a:ext cx="5630734" cy="1568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12636" y="3060581"/>
            <a:ext cx="9341305" cy="4772557"/>
          </a:xfrm>
          <a:custGeom>
            <a:avLst/>
            <a:gdLst/>
            <a:ahLst/>
            <a:cxnLst/>
            <a:rect l="l" t="t" r="r" b="b"/>
            <a:pathLst>
              <a:path w="9341305" h="4772557">
                <a:moveTo>
                  <a:pt x="0" y="0"/>
                </a:moveTo>
                <a:lnTo>
                  <a:pt x="9341305" y="0"/>
                </a:lnTo>
                <a:lnTo>
                  <a:pt x="9341305" y="4772557"/>
                </a:lnTo>
                <a:lnTo>
                  <a:pt x="0" y="47725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10048" y="3768884"/>
            <a:ext cx="3355950" cy="3355950"/>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B9EF"/>
            </a:solidFill>
          </p:spPr>
          <p:txBody>
            <a:bodyPr/>
            <a:lstStyle/>
            <a:p>
              <a:endParaRPr lang="en-US"/>
            </a:p>
          </p:txBody>
        </p:sp>
      </p:grpSp>
      <p:sp>
        <p:nvSpPr>
          <p:cNvPr id="5" name="Freeform 5"/>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AutoShape 6"/>
          <p:cNvSpPr/>
          <p:nvPr/>
        </p:nvSpPr>
        <p:spPr>
          <a:xfrm>
            <a:off x="1028700" y="2060600"/>
            <a:ext cx="13524538" cy="86171"/>
          </a:xfrm>
          <a:prstGeom prst="line">
            <a:avLst/>
          </a:prstGeom>
          <a:ln w="95250" cap="flat">
            <a:solidFill>
              <a:srgbClr val="000000"/>
            </a:solidFill>
            <a:prstDash val="solid"/>
            <a:headEnd type="none" w="sm" len="sm"/>
            <a:tailEnd type="none" w="sm" len="sm"/>
          </a:ln>
        </p:spPr>
        <p:txBody>
          <a:bodyPr/>
          <a:lstStyle/>
          <a:p>
            <a:endParaRPr lang="en-US"/>
          </a:p>
        </p:txBody>
      </p:sp>
      <p:sp>
        <p:nvSpPr>
          <p:cNvPr id="7" name="TextBox 7"/>
          <p:cNvSpPr txBox="1"/>
          <p:nvPr/>
        </p:nvSpPr>
        <p:spPr>
          <a:xfrm>
            <a:off x="10701796" y="3326012"/>
            <a:ext cx="6989246" cy="1177290"/>
          </a:xfrm>
          <a:prstGeom prst="rect">
            <a:avLst/>
          </a:prstGeom>
        </p:spPr>
        <p:txBody>
          <a:bodyPr lIns="0" tIns="0" rIns="0" bIns="0" rtlCol="0" anchor="t">
            <a:spAutoFit/>
          </a:bodyPr>
          <a:lstStyle/>
          <a:p>
            <a:pPr marL="453390" lvl="1" indent="-226695">
              <a:lnSpc>
                <a:spcPts val="3150"/>
              </a:lnSpc>
              <a:buFont typeface="Arial"/>
              <a:buChar char="•"/>
            </a:pPr>
            <a:r>
              <a:rPr lang="en-US" sz="2100">
                <a:solidFill>
                  <a:srgbClr val="000000"/>
                </a:solidFill>
                <a:latin typeface="Montserrat Classic"/>
              </a:rPr>
              <a:t>Are we ready to make difficult decisions? </a:t>
            </a:r>
          </a:p>
          <a:p>
            <a:pPr marL="453390" lvl="1" indent="-226695">
              <a:lnSpc>
                <a:spcPts val="3150"/>
              </a:lnSpc>
              <a:buFont typeface="Arial"/>
              <a:buChar char="•"/>
            </a:pPr>
            <a:r>
              <a:rPr lang="en-US" sz="2100">
                <a:solidFill>
                  <a:srgbClr val="000000"/>
                </a:solidFill>
                <a:latin typeface="Montserrat Classic"/>
              </a:rPr>
              <a:t>Do changes put us on a firmer financial footing?</a:t>
            </a:r>
          </a:p>
          <a:p>
            <a:pPr marL="453390" lvl="1" indent="-226695">
              <a:lnSpc>
                <a:spcPts val="3150"/>
              </a:lnSpc>
              <a:buFont typeface="Arial"/>
              <a:buChar char="•"/>
            </a:pPr>
            <a:r>
              <a:rPr lang="en-US" sz="2100">
                <a:solidFill>
                  <a:srgbClr val="000000"/>
                </a:solidFill>
                <a:latin typeface="Montserrat Classic"/>
              </a:rPr>
              <a:t>Do changes improve educational outcomes?</a:t>
            </a:r>
          </a:p>
        </p:txBody>
      </p:sp>
      <p:sp>
        <p:nvSpPr>
          <p:cNvPr id="8" name="TextBox 8"/>
          <p:cNvSpPr txBox="1"/>
          <p:nvPr/>
        </p:nvSpPr>
        <p:spPr>
          <a:xfrm>
            <a:off x="10701796" y="5399816"/>
            <a:ext cx="7369811" cy="1577340"/>
          </a:xfrm>
          <a:prstGeom prst="rect">
            <a:avLst/>
          </a:prstGeom>
        </p:spPr>
        <p:txBody>
          <a:bodyPr lIns="0" tIns="0" rIns="0" bIns="0" rtlCol="0" anchor="t">
            <a:spAutoFit/>
          </a:bodyPr>
          <a:lstStyle/>
          <a:p>
            <a:pPr marL="453390" lvl="1" indent="-226695">
              <a:lnSpc>
                <a:spcPts val="3150"/>
              </a:lnSpc>
              <a:buFont typeface="Arial"/>
              <a:buChar char="•"/>
            </a:pPr>
            <a:r>
              <a:rPr lang="en-US" sz="2100">
                <a:solidFill>
                  <a:srgbClr val="000000"/>
                </a:solidFill>
                <a:latin typeface="Montserrat Classic"/>
              </a:rPr>
              <a:t>Do the resources exist for these projects?</a:t>
            </a:r>
          </a:p>
          <a:p>
            <a:pPr marL="453390" lvl="1" indent="-226695">
              <a:lnSpc>
                <a:spcPts val="3150"/>
              </a:lnSpc>
              <a:buFont typeface="Arial"/>
              <a:buChar char="•"/>
            </a:pPr>
            <a:r>
              <a:rPr lang="en-US" sz="2100">
                <a:solidFill>
                  <a:srgbClr val="000000"/>
                </a:solidFill>
                <a:latin typeface="Montserrat Classic"/>
              </a:rPr>
              <a:t>Do I have the funds to maintain the project or expenditure after the one-time funds run out?</a:t>
            </a:r>
          </a:p>
          <a:p>
            <a:pPr>
              <a:lnSpc>
                <a:spcPts val="3150"/>
              </a:lnSpc>
            </a:pPr>
            <a:endParaRPr lang="en-US" sz="2100">
              <a:solidFill>
                <a:srgbClr val="000000"/>
              </a:solidFill>
              <a:latin typeface="Montserrat Classic"/>
            </a:endParaRPr>
          </a:p>
        </p:txBody>
      </p:sp>
      <p:sp>
        <p:nvSpPr>
          <p:cNvPr id="9" name="TextBox 9"/>
          <p:cNvSpPr txBox="1"/>
          <p:nvPr/>
        </p:nvSpPr>
        <p:spPr>
          <a:xfrm>
            <a:off x="10701796" y="7445645"/>
            <a:ext cx="7369811" cy="1977390"/>
          </a:xfrm>
          <a:prstGeom prst="rect">
            <a:avLst/>
          </a:prstGeom>
        </p:spPr>
        <p:txBody>
          <a:bodyPr lIns="0" tIns="0" rIns="0" bIns="0" rtlCol="0" anchor="t">
            <a:spAutoFit/>
          </a:bodyPr>
          <a:lstStyle/>
          <a:p>
            <a:pPr marL="453390" lvl="1" indent="-226695">
              <a:lnSpc>
                <a:spcPts val="3150"/>
              </a:lnSpc>
              <a:buFont typeface="Arial"/>
              <a:buChar char="•"/>
            </a:pPr>
            <a:r>
              <a:rPr lang="en-US" sz="2100">
                <a:solidFill>
                  <a:srgbClr val="000000"/>
                </a:solidFill>
                <a:latin typeface="Montserrat Classic"/>
              </a:rPr>
              <a:t>If it becomes necessary to combine classrooms, how long can this continue without impairing the students and teachers?</a:t>
            </a:r>
          </a:p>
          <a:p>
            <a:pPr marL="453390" lvl="1" indent="-226695">
              <a:lnSpc>
                <a:spcPts val="3150"/>
              </a:lnSpc>
              <a:buFont typeface="Arial"/>
              <a:buChar char="•"/>
            </a:pPr>
            <a:r>
              <a:rPr lang="en-US" sz="2100">
                <a:solidFill>
                  <a:srgbClr val="000000"/>
                </a:solidFill>
                <a:latin typeface="Montserrat Classic"/>
              </a:rPr>
              <a:t>What am I doing to counteract lowering enrollments around me?</a:t>
            </a:r>
          </a:p>
        </p:txBody>
      </p:sp>
      <p:sp>
        <p:nvSpPr>
          <p:cNvPr id="10" name="TextBox 10"/>
          <p:cNvSpPr txBox="1"/>
          <p:nvPr/>
        </p:nvSpPr>
        <p:spPr>
          <a:xfrm>
            <a:off x="10701796" y="2753477"/>
            <a:ext cx="8366942" cy="80238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Staff aligned with enrollment &amp; programs</a:t>
            </a:r>
          </a:p>
          <a:p>
            <a:pPr>
              <a:lnSpc>
                <a:spcPts val="3191"/>
              </a:lnSpc>
            </a:pPr>
            <a:endParaRPr lang="en-US" sz="2799">
              <a:solidFill>
                <a:srgbClr val="000000"/>
              </a:solidFill>
              <a:latin typeface="Montserrat Classic Bold"/>
            </a:endParaRPr>
          </a:p>
        </p:txBody>
      </p:sp>
      <p:sp>
        <p:nvSpPr>
          <p:cNvPr id="11" name="TextBox 11"/>
          <p:cNvSpPr txBox="1"/>
          <p:nvPr/>
        </p:nvSpPr>
        <p:spPr>
          <a:xfrm>
            <a:off x="10701796" y="4827282"/>
            <a:ext cx="7469524" cy="80238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Capital projects &amp; major expenditures</a:t>
            </a:r>
          </a:p>
          <a:p>
            <a:pPr>
              <a:lnSpc>
                <a:spcPts val="3191"/>
              </a:lnSpc>
            </a:pPr>
            <a:endParaRPr lang="en-US" sz="2799">
              <a:solidFill>
                <a:srgbClr val="000000"/>
              </a:solidFill>
              <a:latin typeface="Montserrat Classic Bold"/>
            </a:endParaRPr>
          </a:p>
        </p:txBody>
      </p:sp>
      <p:sp>
        <p:nvSpPr>
          <p:cNvPr id="12" name="TextBox 12"/>
          <p:cNvSpPr txBox="1"/>
          <p:nvPr/>
        </p:nvSpPr>
        <p:spPr>
          <a:xfrm>
            <a:off x="10701796" y="6873110"/>
            <a:ext cx="6156635" cy="40233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Other</a:t>
            </a:r>
          </a:p>
        </p:txBody>
      </p:sp>
      <p:sp>
        <p:nvSpPr>
          <p:cNvPr id="13" name="TextBox 13"/>
          <p:cNvSpPr txBox="1"/>
          <p:nvPr/>
        </p:nvSpPr>
        <p:spPr>
          <a:xfrm>
            <a:off x="8004829" y="3453708"/>
            <a:ext cx="2079367" cy="290699"/>
          </a:xfrm>
          <a:prstGeom prst="rect">
            <a:avLst/>
          </a:prstGeom>
        </p:spPr>
        <p:txBody>
          <a:bodyPr lIns="0" tIns="0" rIns="0" bIns="0" rtlCol="0" anchor="t">
            <a:spAutoFit/>
          </a:bodyPr>
          <a:lstStyle/>
          <a:p>
            <a:pPr>
              <a:lnSpc>
                <a:spcPts val="2235"/>
              </a:lnSpc>
            </a:pPr>
            <a:r>
              <a:rPr lang="en-US" sz="1961">
                <a:solidFill>
                  <a:srgbClr val="000000"/>
                </a:solidFill>
                <a:latin typeface="Montserrat Classic"/>
              </a:rPr>
              <a:t>STAFFING </a:t>
            </a:r>
          </a:p>
        </p:txBody>
      </p:sp>
      <p:sp>
        <p:nvSpPr>
          <p:cNvPr id="14" name="TextBox 14"/>
          <p:cNvSpPr txBox="1"/>
          <p:nvPr/>
        </p:nvSpPr>
        <p:spPr>
          <a:xfrm>
            <a:off x="7091045" y="3375712"/>
            <a:ext cx="787579" cy="393172"/>
          </a:xfrm>
          <a:prstGeom prst="rect">
            <a:avLst/>
          </a:prstGeom>
        </p:spPr>
        <p:txBody>
          <a:bodyPr lIns="0" tIns="0" rIns="0" bIns="0" rtlCol="0" anchor="t">
            <a:spAutoFit/>
          </a:bodyPr>
          <a:lstStyle/>
          <a:p>
            <a:pPr algn="ctr">
              <a:lnSpc>
                <a:spcPts val="3021"/>
              </a:lnSpc>
            </a:pPr>
            <a:r>
              <a:rPr lang="en-US" sz="2650">
                <a:solidFill>
                  <a:srgbClr val="FFFFFF"/>
                </a:solidFill>
                <a:latin typeface="Montserrat Classic"/>
              </a:rPr>
              <a:t>01</a:t>
            </a:r>
          </a:p>
        </p:txBody>
      </p:sp>
      <p:sp>
        <p:nvSpPr>
          <p:cNvPr id="15" name="TextBox 15"/>
          <p:cNvSpPr txBox="1"/>
          <p:nvPr/>
        </p:nvSpPr>
        <p:spPr>
          <a:xfrm>
            <a:off x="8004829" y="5163632"/>
            <a:ext cx="2554092" cy="566455"/>
          </a:xfrm>
          <a:prstGeom prst="rect">
            <a:avLst/>
          </a:prstGeom>
        </p:spPr>
        <p:txBody>
          <a:bodyPr lIns="0" tIns="0" rIns="0" bIns="0" rtlCol="0" anchor="t">
            <a:spAutoFit/>
          </a:bodyPr>
          <a:lstStyle/>
          <a:p>
            <a:pPr>
              <a:lnSpc>
                <a:spcPts val="2235"/>
              </a:lnSpc>
            </a:pPr>
            <a:r>
              <a:rPr lang="en-US" sz="1961">
                <a:solidFill>
                  <a:srgbClr val="000000"/>
                </a:solidFill>
                <a:latin typeface="Montserrat Classic"/>
              </a:rPr>
              <a:t>PROJECTS &amp; EXPENDITURES</a:t>
            </a:r>
          </a:p>
        </p:txBody>
      </p:sp>
      <p:sp>
        <p:nvSpPr>
          <p:cNvPr id="16" name="TextBox 16"/>
          <p:cNvSpPr txBox="1"/>
          <p:nvPr/>
        </p:nvSpPr>
        <p:spPr>
          <a:xfrm>
            <a:off x="7091045" y="5237245"/>
            <a:ext cx="787579" cy="393172"/>
          </a:xfrm>
          <a:prstGeom prst="rect">
            <a:avLst/>
          </a:prstGeom>
        </p:spPr>
        <p:txBody>
          <a:bodyPr lIns="0" tIns="0" rIns="0" bIns="0" rtlCol="0" anchor="t">
            <a:spAutoFit/>
          </a:bodyPr>
          <a:lstStyle/>
          <a:p>
            <a:pPr algn="ctr">
              <a:lnSpc>
                <a:spcPts val="3021"/>
              </a:lnSpc>
            </a:pPr>
            <a:r>
              <a:rPr lang="en-US" sz="2650">
                <a:solidFill>
                  <a:srgbClr val="FFFFFF"/>
                </a:solidFill>
                <a:latin typeface="Montserrat Classic"/>
              </a:rPr>
              <a:t>02</a:t>
            </a:r>
          </a:p>
        </p:txBody>
      </p:sp>
      <p:sp>
        <p:nvSpPr>
          <p:cNvPr id="17" name="TextBox 17"/>
          <p:cNvSpPr txBox="1"/>
          <p:nvPr/>
        </p:nvSpPr>
        <p:spPr>
          <a:xfrm>
            <a:off x="8074574" y="7146752"/>
            <a:ext cx="2079367" cy="290699"/>
          </a:xfrm>
          <a:prstGeom prst="rect">
            <a:avLst/>
          </a:prstGeom>
        </p:spPr>
        <p:txBody>
          <a:bodyPr lIns="0" tIns="0" rIns="0" bIns="0" rtlCol="0" anchor="t">
            <a:spAutoFit/>
          </a:bodyPr>
          <a:lstStyle/>
          <a:p>
            <a:pPr>
              <a:lnSpc>
                <a:spcPts val="2235"/>
              </a:lnSpc>
            </a:pPr>
            <a:r>
              <a:rPr lang="en-US" sz="1961">
                <a:solidFill>
                  <a:srgbClr val="000000"/>
                </a:solidFill>
                <a:latin typeface="Montserrat Classic"/>
              </a:rPr>
              <a:t>OTHER</a:t>
            </a:r>
          </a:p>
        </p:txBody>
      </p:sp>
      <p:sp>
        <p:nvSpPr>
          <p:cNvPr id="18" name="TextBox 18"/>
          <p:cNvSpPr txBox="1"/>
          <p:nvPr/>
        </p:nvSpPr>
        <p:spPr>
          <a:xfrm>
            <a:off x="7091045" y="7100278"/>
            <a:ext cx="787579" cy="393172"/>
          </a:xfrm>
          <a:prstGeom prst="rect">
            <a:avLst/>
          </a:prstGeom>
        </p:spPr>
        <p:txBody>
          <a:bodyPr lIns="0" tIns="0" rIns="0" bIns="0" rtlCol="0" anchor="t">
            <a:spAutoFit/>
          </a:bodyPr>
          <a:lstStyle/>
          <a:p>
            <a:pPr algn="ctr">
              <a:lnSpc>
                <a:spcPts val="3021"/>
              </a:lnSpc>
            </a:pPr>
            <a:r>
              <a:rPr lang="en-US" sz="2650">
                <a:solidFill>
                  <a:srgbClr val="FFFFFF"/>
                </a:solidFill>
                <a:latin typeface="Montserrat Classic"/>
              </a:rPr>
              <a:t>03</a:t>
            </a:r>
          </a:p>
        </p:txBody>
      </p:sp>
      <p:sp>
        <p:nvSpPr>
          <p:cNvPr id="19" name="TextBox 19"/>
          <p:cNvSpPr txBox="1"/>
          <p:nvPr/>
        </p:nvSpPr>
        <p:spPr>
          <a:xfrm>
            <a:off x="1028700" y="108585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Revisioning and Recommitment</a:t>
            </a:r>
          </a:p>
        </p:txBody>
      </p:sp>
      <p:sp>
        <p:nvSpPr>
          <p:cNvPr id="20" name="Freeform 20"/>
          <p:cNvSpPr/>
          <p:nvPr/>
        </p:nvSpPr>
        <p:spPr>
          <a:xfrm>
            <a:off x="1995491" y="4222179"/>
            <a:ext cx="2385065" cy="2449361"/>
          </a:xfrm>
          <a:custGeom>
            <a:avLst/>
            <a:gdLst/>
            <a:ahLst/>
            <a:cxnLst/>
            <a:rect l="l" t="t" r="r" b="b"/>
            <a:pathLst>
              <a:path w="2385065" h="2449361">
                <a:moveTo>
                  <a:pt x="0" y="0"/>
                </a:moveTo>
                <a:lnTo>
                  <a:pt x="2385065" y="0"/>
                </a:lnTo>
                <a:lnTo>
                  <a:pt x="2385065" y="2449361"/>
                </a:lnTo>
                <a:lnTo>
                  <a:pt x="0" y="24493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29408" y="3487810"/>
            <a:ext cx="7458194" cy="3285564"/>
          </a:xfrm>
          <a:custGeom>
            <a:avLst/>
            <a:gdLst/>
            <a:ahLst/>
            <a:cxnLst/>
            <a:rect l="l" t="t" r="r" b="b"/>
            <a:pathLst>
              <a:path w="7458194" h="3285564">
                <a:moveTo>
                  <a:pt x="0" y="0"/>
                </a:moveTo>
                <a:lnTo>
                  <a:pt x="7458194" y="0"/>
                </a:lnTo>
                <a:lnTo>
                  <a:pt x="7458194" y="3285564"/>
                </a:lnTo>
                <a:lnTo>
                  <a:pt x="0" y="3285564"/>
                </a:lnTo>
                <a:lnTo>
                  <a:pt x="0" y="0"/>
                </a:lnTo>
                <a:close/>
              </a:path>
            </a:pathLst>
          </a:custGeom>
          <a:blipFill>
            <a:blip r:embed="rId4">
              <a:extLst>
                <a:ext uri="{96DAC541-7B7A-43D3-8B79-37D633B846F1}">
                  <asvg:svgBlip xmlns:asvg="http://schemas.microsoft.com/office/drawing/2016/SVG/main" r:embed="rId5"/>
                </a:ext>
              </a:extLst>
            </a:blip>
            <a:stretch>
              <a:fillRect l="-145" r="-35213"/>
            </a:stretch>
          </a:blipFill>
        </p:spPr>
        <p:txBody>
          <a:bodyPr/>
          <a:lstStyle/>
          <a:p>
            <a:endParaRPr lang="en-US"/>
          </a:p>
        </p:txBody>
      </p:sp>
      <p:sp>
        <p:nvSpPr>
          <p:cNvPr id="4" name="Freeform 4"/>
          <p:cNvSpPr/>
          <p:nvPr/>
        </p:nvSpPr>
        <p:spPr>
          <a:xfrm>
            <a:off x="11052254" y="3513626"/>
            <a:ext cx="6606339" cy="3285564"/>
          </a:xfrm>
          <a:custGeom>
            <a:avLst/>
            <a:gdLst/>
            <a:ahLst/>
            <a:cxnLst/>
            <a:rect l="l" t="t" r="r" b="b"/>
            <a:pathLst>
              <a:path w="6606339" h="3285564">
                <a:moveTo>
                  <a:pt x="0" y="0"/>
                </a:moveTo>
                <a:lnTo>
                  <a:pt x="6606338" y="0"/>
                </a:lnTo>
                <a:lnTo>
                  <a:pt x="6606338" y="3285564"/>
                </a:lnTo>
                <a:lnTo>
                  <a:pt x="0" y="3285564"/>
                </a:lnTo>
                <a:lnTo>
                  <a:pt x="0" y="0"/>
                </a:lnTo>
                <a:close/>
              </a:path>
            </a:pathLst>
          </a:custGeom>
          <a:blipFill>
            <a:blip r:embed="rId6">
              <a:extLst>
                <a:ext uri="{96DAC541-7B7A-43D3-8B79-37D633B846F1}">
                  <asvg:svgBlip xmlns:asvg="http://schemas.microsoft.com/office/drawing/2016/SVG/main" r:embed="rId7"/>
                </a:ext>
              </a:extLst>
            </a:blip>
            <a:stretch>
              <a:fillRect l="-52739" r="-72"/>
            </a:stretch>
          </a:blipFill>
        </p:spPr>
        <p:txBody>
          <a:bodyPr/>
          <a:lstStyle/>
          <a:p>
            <a:endParaRPr lang="en-US"/>
          </a:p>
        </p:txBody>
      </p:sp>
      <p:sp>
        <p:nvSpPr>
          <p:cNvPr id="5" name="Freeform 5"/>
          <p:cNvSpPr/>
          <p:nvPr/>
        </p:nvSpPr>
        <p:spPr>
          <a:xfrm>
            <a:off x="8003233" y="3507152"/>
            <a:ext cx="3439911" cy="3285564"/>
          </a:xfrm>
          <a:custGeom>
            <a:avLst/>
            <a:gdLst/>
            <a:ahLst/>
            <a:cxnLst/>
            <a:rect l="l" t="t" r="r" b="b"/>
            <a:pathLst>
              <a:path w="3439911" h="3285564">
                <a:moveTo>
                  <a:pt x="0" y="0"/>
                </a:moveTo>
                <a:lnTo>
                  <a:pt x="3439911" y="0"/>
                </a:lnTo>
                <a:lnTo>
                  <a:pt x="3439911" y="3285564"/>
                </a:lnTo>
                <a:lnTo>
                  <a:pt x="0" y="3285564"/>
                </a:lnTo>
                <a:lnTo>
                  <a:pt x="0" y="0"/>
                </a:lnTo>
                <a:close/>
              </a:path>
            </a:pathLst>
          </a:custGeom>
          <a:blipFill>
            <a:blip r:embed="rId8">
              <a:extLst>
                <a:ext uri="{96DAC541-7B7A-43D3-8B79-37D633B846F1}">
                  <asvg:svgBlip xmlns:asvg="http://schemas.microsoft.com/office/drawing/2016/SVG/main" r:embed="rId9"/>
                </a:ext>
              </a:extLst>
            </a:blip>
            <a:stretch>
              <a:fillRect l="-12881" r="-180594"/>
            </a:stretch>
          </a:blipFill>
        </p:spPr>
        <p:txBody>
          <a:bodyPr/>
          <a:lstStyle/>
          <a:p>
            <a:endParaRPr lang="en-US"/>
          </a:p>
        </p:txBody>
      </p:sp>
      <p:sp>
        <p:nvSpPr>
          <p:cNvPr id="6" name="AutoShape 6"/>
          <p:cNvSpPr/>
          <p:nvPr/>
        </p:nvSpPr>
        <p:spPr>
          <a:xfrm>
            <a:off x="1028700" y="2060600"/>
            <a:ext cx="13516444" cy="0"/>
          </a:xfrm>
          <a:prstGeom prst="line">
            <a:avLst/>
          </a:prstGeom>
          <a:ln w="95250" cap="flat">
            <a:solidFill>
              <a:srgbClr val="000000"/>
            </a:solidFill>
            <a:prstDash val="solid"/>
            <a:headEnd type="none" w="sm" len="sm"/>
            <a:tailEnd type="none" w="sm" len="sm"/>
          </a:ln>
        </p:spPr>
        <p:txBody>
          <a:bodyPr/>
          <a:lstStyle/>
          <a:p>
            <a:endParaRPr lang="en-US"/>
          </a:p>
        </p:txBody>
      </p:sp>
      <p:sp>
        <p:nvSpPr>
          <p:cNvPr id="7" name="Freeform 7"/>
          <p:cNvSpPr/>
          <p:nvPr/>
        </p:nvSpPr>
        <p:spPr>
          <a:xfrm>
            <a:off x="1255176" y="4317046"/>
            <a:ext cx="1963307" cy="1627091"/>
          </a:xfrm>
          <a:custGeom>
            <a:avLst/>
            <a:gdLst/>
            <a:ahLst/>
            <a:cxnLst/>
            <a:rect l="l" t="t" r="r" b="b"/>
            <a:pathLst>
              <a:path w="1963307" h="1627091">
                <a:moveTo>
                  <a:pt x="0" y="0"/>
                </a:moveTo>
                <a:lnTo>
                  <a:pt x="1963307" y="0"/>
                </a:lnTo>
                <a:lnTo>
                  <a:pt x="1963307" y="1627091"/>
                </a:lnTo>
                <a:lnTo>
                  <a:pt x="0" y="16270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4806533" y="4104347"/>
            <a:ext cx="1896629" cy="1889517"/>
          </a:xfrm>
          <a:custGeom>
            <a:avLst/>
            <a:gdLst/>
            <a:ahLst/>
            <a:cxnLst/>
            <a:rect l="l" t="t" r="r" b="b"/>
            <a:pathLst>
              <a:path w="1896629" h="1889517">
                <a:moveTo>
                  <a:pt x="0" y="0"/>
                </a:moveTo>
                <a:lnTo>
                  <a:pt x="1896629" y="0"/>
                </a:lnTo>
                <a:lnTo>
                  <a:pt x="1896629" y="1889516"/>
                </a:lnTo>
                <a:lnTo>
                  <a:pt x="0" y="18895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8268791" y="4161147"/>
            <a:ext cx="1750417" cy="1926181"/>
          </a:xfrm>
          <a:custGeom>
            <a:avLst/>
            <a:gdLst/>
            <a:ahLst/>
            <a:cxnLst/>
            <a:rect l="l" t="t" r="r" b="b"/>
            <a:pathLst>
              <a:path w="1750417" h="1926181">
                <a:moveTo>
                  <a:pt x="0" y="0"/>
                </a:moveTo>
                <a:lnTo>
                  <a:pt x="1750418" y="0"/>
                </a:lnTo>
                <a:lnTo>
                  <a:pt x="1750418" y="1926182"/>
                </a:lnTo>
                <a:lnTo>
                  <a:pt x="0" y="192618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1737519" y="4332956"/>
            <a:ext cx="1909579" cy="1582564"/>
          </a:xfrm>
          <a:custGeom>
            <a:avLst/>
            <a:gdLst/>
            <a:ahLst/>
            <a:cxnLst/>
            <a:rect l="l" t="t" r="r" b="b"/>
            <a:pathLst>
              <a:path w="1909579" h="1582564">
                <a:moveTo>
                  <a:pt x="0" y="0"/>
                </a:moveTo>
                <a:lnTo>
                  <a:pt x="1909579" y="0"/>
                </a:lnTo>
                <a:lnTo>
                  <a:pt x="1909579" y="1582564"/>
                </a:lnTo>
                <a:lnTo>
                  <a:pt x="0" y="158256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Freeform 11"/>
          <p:cNvSpPr/>
          <p:nvPr/>
        </p:nvSpPr>
        <p:spPr>
          <a:xfrm>
            <a:off x="15174909" y="4459182"/>
            <a:ext cx="2027241" cy="1475430"/>
          </a:xfrm>
          <a:custGeom>
            <a:avLst/>
            <a:gdLst/>
            <a:ahLst/>
            <a:cxnLst/>
            <a:rect l="l" t="t" r="r" b="b"/>
            <a:pathLst>
              <a:path w="2027241" h="1475430">
                <a:moveTo>
                  <a:pt x="0" y="0"/>
                </a:moveTo>
                <a:lnTo>
                  <a:pt x="2027241" y="0"/>
                </a:lnTo>
                <a:lnTo>
                  <a:pt x="2027241" y="1475430"/>
                </a:lnTo>
                <a:lnTo>
                  <a:pt x="0" y="147543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2"/>
          <p:cNvSpPr txBox="1"/>
          <p:nvPr/>
        </p:nvSpPr>
        <p:spPr>
          <a:xfrm>
            <a:off x="1028700" y="108585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Strategies for gaining new students</a:t>
            </a:r>
          </a:p>
        </p:txBody>
      </p:sp>
      <p:sp>
        <p:nvSpPr>
          <p:cNvPr id="13" name="TextBox 13"/>
          <p:cNvSpPr txBox="1"/>
          <p:nvPr/>
        </p:nvSpPr>
        <p:spPr>
          <a:xfrm>
            <a:off x="3970443" y="7106479"/>
            <a:ext cx="3141411" cy="802386"/>
          </a:xfrm>
          <a:prstGeom prst="rect">
            <a:avLst/>
          </a:prstGeom>
        </p:spPr>
        <p:txBody>
          <a:bodyPr lIns="0" tIns="0" rIns="0" bIns="0" rtlCol="0" anchor="t">
            <a:spAutoFit/>
          </a:bodyPr>
          <a:lstStyle/>
          <a:p>
            <a:pPr algn="ctr">
              <a:lnSpc>
                <a:spcPts val="3191"/>
              </a:lnSpc>
            </a:pPr>
            <a:r>
              <a:rPr lang="en-US" sz="2799">
                <a:solidFill>
                  <a:srgbClr val="000000"/>
                </a:solidFill>
                <a:latin typeface="Montserrat Classic"/>
              </a:rPr>
              <a:t>Alignment to Community </a:t>
            </a:r>
          </a:p>
        </p:txBody>
      </p:sp>
      <p:sp>
        <p:nvSpPr>
          <p:cNvPr id="14" name="TextBox 14"/>
          <p:cNvSpPr txBox="1"/>
          <p:nvPr/>
        </p:nvSpPr>
        <p:spPr>
          <a:xfrm>
            <a:off x="7454692" y="7117147"/>
            <a:ext cx="3141411" cy="402336"/>
          </a:xfrm>
          <a:prstGeom prst="rect">
            <a:avLst/>
          </a:prstGeom>
        </p:spPr>
        <p:txBody>
          <a:bodyPr lIns="0" tIns="0" rIns="0" bIns="0" rtlCol="0" anchor="t">
            <a:spAutoFit/>
          </a:bodyPr>
          <a:lstStyle/>
          <a:p>
            <a:pPr algn="ctr">
              <a:lnSpc>
                <a:spcPts val="3191"/>
              </a:lnSpc>
            </a:pPr>
            <a:r>
              <a:rPr lang="en-US" sz="2799">
                <a:solidFill>
                  <a:srgbClr val="000000"/>
                </a:solidFill>
                <a:latin typeface="Montserrat Classic"/>
              </a:rPr>
              <a:t>Better Option</a:t>
            </a:r>
          </a:p>
        </p:txBody>
      </p:sp>
      <p:sp>
        <p:nvSpPr>
          <p:cNvPr id="15" name="TextBox 15"/>
          <p:cNvSpPr txBox="1"/>
          <p:nvPr/>
        </p:nvSpPr>
        <p:spPr>
          <a:xfrm>
            <a:off x="10967579" y="7117147"/>
            <a:ext cx="3141411" cy="402336"/>
          </a:xfrm>
          <a:prstGeom prst="rect">
            <a:avLst/>
          </a:prstGeom>
        </p:spPr>
        <p:txBody>
          <a:bodyPr lIns="0" tIns="0" rIns="0" bIns="0" rtlCol="0" anchor="t">
            <a:spAutoFit/>
          </a:bodyPr>
          <a:lstStyle/>
          <a:p>
            <a:pPr algn="ctr">
              <a:lnSpc>
                <a:spcPts val="3191"/>
              </a:lnSpc>
            </a:pPr>
            <a:r>
              <a:rPr lang="en-US" sz="2799">
                <a:solidFill>
                  <a:srgbClr val="000000"/>
                </a:solidFill>
                <a:latin typeface="Montserrat Classic"/>
              </a:rPr>
              <a:t>Differentiate</a:t>
            </a:r>
          </a:p>
        </p:txBody>
      </p:sp>
      <p:sp>
        <p:nvSpPr>
          <p:cNvPr id="16" name="TextBox 16"/>
          <p:cNvSpPr txBox="1"/>
          <p:nvPr/>
        </p:nvSpPr>
        <p:spPr>
          <a:xfrm>
            <a:off x="14480465" y="7117147"/>
            <a:ext cx="3141411" cy="402336"/>
          </a:xfrm>
          <a:prstGeom prst="rect">
            <a:avLst/>
          </a:prstGeom>
        </p:spPr>
        <p:txBody>
          <a:bodyPr lIns="0" tIns="0" rIns="0" bIns="0" rtlCol="0" anchor="t">
            <a:spAutoFit/>
          </a:bodyPr>
          <a:lstStyle/>
          <a:p>
            <a:pPr algn="ctr">
              <a:lnSpc>
                <a:spcPts val="3191"/>
              </a:lnSpc>
            </a:pPr>
            <a:r>
              <a:rPr lang="en-US" sz="2799">
                <a:solidFill>
                  <a:srgbClr val="000000"/>
                </a:solidFill>
                <a:latin typeface="Montserrat Classic"/>
              </a:rPr>
              <a:t>Story Telling</a:t>
            </a:r>
          </a:p>
        </p:txBody>
      </p:sp>
      <p:sp>
        <p:nvSpPr>
          <p:cNvPr id="17" name="TextBox 17"/>
          <p:cNvSpPr txBox="1"/>
          <p:nvPr/>
        </p:nvSpPr>
        <p:spPr>
          <a:xfrm>
            <a:off x="666123" y="7117147"/>
            <a:ext cx="3141411" cy="402336"/>
          </a:xfrm>
          <a:prstGeom prst="rect">
            <a:avLst/>
          </a:prstGeom>
        </p:spPr>
        <p:txBody>
          <a:bodyPr lIns="0" tIns="0" rIns="0" bIns="0" rtlCol="0" anchor="t">
            <a:spAutoFit/>
          </a:bodyPr>
          <a:lstStyle/>
          <a:p>
            <a:pPr algn="ctr">
              <a:lnSpc>
                <a:spcPts val="3191"/>
              </a:lnSpc>
            </a:pPr>
            <a:r>
              <a:rPr lang="en-US" sz="2799">
                <a:solidFill>
                  <a:srgbClr val="000000"/>
                </a:solidFill>
                <a:latin typeface="Montserrat Classic"/>
              </a:rPr>
              <a:t>Ground level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53318" y="2411771"/>
            <a:ext cx="12581363" cy="7875229"/>
          </a:xfrm>
          <a:custGeom>
            <a:avLst/>
            <a:gdLst/>
            <a:ahLst/>
            <a:cxnLst/>
            <a:rect l="l" t="t" r="r" b="b"/>
            <a:pathLst>
              <a:path w="12581363" h="7875229">
                <a:moveTo>
                  <a:pt x="0" y="0"/>
                </a:moveTo>
                <a:lnTo>
                  <a:pt x="12581364" y="0"/>
                </a:lnTo>
                <a:lnTo>
                  <a:pt x="12581364" y="7875229"/>
                </a:lnTo>
                <a:lnTo>
                  <a:pt x="0" y="7875229"/>
                </a:lnTo>
                <a:lnTo>
                  <a:pt x="0" y="0"/>
                </a:lnTo>
                <a:close/>
              </a:path>
            </a:pathLst>
          </a:custGeom>
          <a:blipFill>
            <a:blip r:embed="rId2"/>
            <a:stretch>
              <a:fillRect l="-30122" t="-29562" r="-26680" b="-1778"/>
            </a:stretch>
          </a:blipFill>
        </p:spPr>
        <p:txBody>
          <a:bodyPr/>
          <a:lstStyle/>
          <a:p>
            <a:endParaRPr lang="en-US"/>
          </a:p>
        </p:txBody>
      </p:sp>
      <p:sp>
        <p:nvSpPr>
          <p:cNvPr id="3" name="Freeform 3"/>
          <p:cNvSpPr/>
          <p:nvPr/>
        </p:nvSpPr>
        <p:spPr>
          <a:xfrm>
            <a:off x="6749132" y="9423780"/>
            <a:ext cx="4789735" cy="2394868"/>
          </a:xfrm>
          <a:custGeom>
            <a:avLst/>
            <a:gdLst/>
            <a:ahLst/>
            <a:cxnLst/>
            <a:rect l="l" t="t" r="r" b="b"/>
            <a:pathLst>
              <a:path w="4789735" h="2394868">
                <a:moveTo>
                  <a:pt x="0" y="0"/>
                </a:moveTo>
                <a:lnTo>
                  <a:pt x="4789736" y="0"/>
                </a:lnTo>
                <a:lnTo>
                  <a:pt x="4789736" y="2394867"/>
                </a:lnTo>
                <a:lnTo>
                  <a:pt x="0" y="2394867"/>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268044" y="9423780"/>
            <a:ext cx="2642396" cy="681373"/>
          </a:xfrm>
          <a:custGeom>
            <a:avLst/>
            <a:gdLst/>
            <a:ahLst/>
            <a:cxnLst/>
            <a:rect l="l" t="t" r="r" b="b"/>
            <a:pathLst>
              <a:path w="2642396" h="681373">
                <a:moveTo>
                  <a:pt x="0" y="0"/>
                </a:moveTo>
                <a:lnTo>
                  <a:pt x="2642397" y="0"/>
                </a:lnTo>
                <a:lnTo>
                  <a:pt x="2642397" y="681372"/>
                </a:lnTo>
                <a:lnTo>
                  <a:pt x="0" y="681372"/>
                </a:lnTo>
                <a:lnTo>
                  <a:pt x="0" y="0"/>
                </a:lnTo>
                <a:close/>
              </a:path>
            </a:pathLst>
          </a:custGeom>
          <a:blipFill>
            <a:blip r:embed="rId2"/>
            <a:stretch>
              <a:fillRect l="-666590" t="-1489861" r="-32900" b="-35720"/>
            </a:stretch>
          </a:blipFill>
        </p:spPr>
        <p:txBody>
          <a:bodyPr/>
          <a:lstStyle/>
          <a:p>
            <a:endParaRPr lang="en-US"/>
          </a:p>
        </p:txBody>
      </p:sp>
      <p:sp>
        <p:nvSpPr>
          <p:cNvPr id="5" name="AutoShape 5"/>
          <p:cNvSpPr/>
          <p:nvPr/>
        </p:nvSpPr>
        <p:spPr>
          <a:xfrm>
            <a:off x="1028700" y="2060600"/>
            <a:ext cx="15543943" cy="0"/>
          </a:xfrm>
          <a:prstGeom prst="line">
            <a:avLst/>
          </a:prstGeom>
          <a:ln w="95250" cap="flat">
            <a:solidFill>
              <a:srgbClr val="000000"/>
            </a:solidFill>
            <a:prstDash val="solid"/>
            <a:headEnd type="none" w="sm" len="sm"/>
            <a:tailEnd type="none" w="sm" len="sm"/>
          </a:ln>
        </p:spPr>
        <p:txBody>
          <a:bodyPr/>
          <a:lstStyle/>
          <a:p>
            <a:endParaRPr lang="en-US"/>
          </a:p>
        </p:txBody>
      </p:sp>
      <p:sp>
        <p:nvSpPr>
          <p:cNvPr id="6" name="TextBox 6"/>
          <p:cNvSpPr txBox="1"/>
          <p:nvPr/>
        </p:nvSpPr>
        <p:spPr>
          <a:xfrm>
            <a:off x="1028700" y="108585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Tools that influenced school choice most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029003" y="1506177"/>
            <a:ext cx="13524538" cy="86171"/>
          </a:xfrm>
          <a:prstGeom prst="line">
            <a:avLst/>
          </a:prstGeom>
          <a:ln w="95250"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1142202" y="2276458"/>
            <a:ext cx="11553282" cy="3977640"/>
          </a:xfrm>
          <a:prstGeom prst="rect">
            <a:avLst/>
          </a:prstGeom>
        </p:spPr>
        <p:txBody>
          <a:bodyPr lIns="0" tIns="0" rIns="0" bIns="0" rtlCol="0" anchor="t">
            <a:spAutoFit/>
          </a:bodyPr>
          <a:lstStyle/>
          <a:p>
            <a:pPr>
              <a:lnSpc>
                <a:spcPts val="3150"/>
              </a:lnSpc>
            </a:pPr>
            <a:r>
              <a:rPr lang="en-US" sz="2100">
                <a:solidFill>
                  <a:srgbClr val="000000"/>
                </a:solidFill>
                <a:latin typeface="Montserrat Classic"/>
              </a:rPr>
              <a:t>1. Have I empowered my Enrollment Team to do what they need to do? </a:t>
            </a:r>
          </a:p>
          <a:p>
            <a:pPr marL="906780" lvl="2" indent="-302260">
              <a:lnSpc>
                <a:spcPts val="3150"/>
              </a:lnSpc>
              <a:buFont typeface="Arial"/>
              <a:buChar char="⚬"/>
            </a:pPr>
            <a:r>
              <a:rPr lang="en-US" sz="2100">
                <a:solidFill>
                  <a:srgbClr val="000000"/>
                </a:solidFill>
                <a:latin typeface="Montserrat Classic"/>
              </a:rPr>
              <a:t>Goals and Objectives of the Team?</a:t>
            </a:r>
          </a:p>
          <a:p>
            <a:pPr marL="906780" lvl="2" indent="-302260">
              <a:lnSpc>
                <a:spcPts val="3150"/>
              </a:lnSpc>
              <a:buFont typeface="Arial"/>
              <a:buChar char="⚬"/>
            </a:pPr>
            <a:r>
              <a:rPr lang="en-US" sz="2100">
                <a:solidFill>
                  <a:srgbClr val="000000"/>
                </a:solidFill>
                <a:latin typeface="Montserrat Classic"/>
              </a:rPr>
              <a:t>Developing Proper planning for both Fall and Spring Enrollment</a:t>
            </a:r>
          </a:p>
          <a:p>
            <a:pPr>
              <a:lnSpc>
                <a:spcPts val="3150"/>
              </a:lnSpc>
            </a:pPr>
            <a:endParaRPr lang="en-US" sz="2100">
              <a:solidFill>
                <a:srgbClr val="000000"/>
              </a:solidFill>
              <a:latin typeface="Montserrat Classic"/>
            </a:endParaRPr>
          </a:p>
          <a:p>
            <a:pPr>
              <a:lnSpc>
                <a:spcPts val="3150"/>
              </a:lnSpc>
            </a:pPr>
            <a:r>
              <a:rPr lang="en-US" sz="2100">
                <a:solidFill>
                  <a:srgbClr val="000000"/>
                </a:solidFill>
                <a:latin typeface="Montserrat Classic"/>
              </a:rPr>
              <a:t>2. Have I made sure the proper environment exists for these new students and is the entire school team ready for the new students?</a:t>
            </a:r>
          </a:p>
          <a:p>
            <a:pPr>
              <a:lnSpc>
                <a:spcPts val="3150"/>
              </a:lnSpc>
            </a:pPr>
            <a:endParaRPr lang="en-US" sz="2100">
              <a:solidFill>
                <a:srgbClr val="000000"/>
              </a:solidFill>
              <a:latin typeface="Montserrat Classic"/>
            </a:endParaRPr>
          </a:p>
          <a:p>
            <a:pPr>
              <a:lnSpc>
                <a:spcPts val="3150"/>
              </a:lnSpc>
            </a:pPr>
            <a:r>
              <a:rPr lang="en-US" sz="2100">
                <a:solidFill>
                  <a:srgbClr val="000000"/>
                </a:solidFill>
                <a:latin typeface="Montserrat Classic"/>
              </a:rPr>
              <a:t>3. Does the community see my school as a safe place and where they would enroll their child?</a:t>
            </a:r>
          </a:p>
          <a:p>
            <a:pPr>
              <a:lnSpc>
                <a:spcPts val="3150"/>
              </a:lnSpc>
            </a:pPr>
            <a:endParaRPr lang="en-US" sz="2100">
              <a:solidFill>
                <a:srgbClr val="000000"/>
              </a:solidFill>
              <a:latin typeface="Montserrat Classic"/>
            </a:endParaRPr>
          </a:p>
        </p:txBody>
      </p:sp>
      <p:sp>
        <p:nvSpPr>
          <p:cNvPr id="5" name="TextBox 5"/>
          <p:cNvSpPr txBox="1"/>
          <p:nvPr/>
        </p:nvSpPr>
        <p:spPr>
          <a:xfrm>
            <a:off x="1142202" y="1800010"/>
            <a:ext cx="8366942" cy="40233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Internally</a:t>
            </a:r>
          </a:p>
        </p:txBody>
      </p:sp>
      <p:sp>
        <p:nvSpPr>
          <p:cNvPr id="6" name="TextBox 6"/>
          <p:cNvSpPr txBox="1"/>
          <p:nvPr/>
        </p:nvSpPr>
        <p:spPr>
          <a:xfrm>
            <a:off x="1029003" y="531427"/>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Ground-level tactics</a:t>
            </a:r>
          </a:p>
        </p:txBody>
      </p:sp>
      <p:grpSp>
        <p:nvGrpSpPr>
          <p:cNvPr id="7" name="Group 7"/>
          <p:cNvGrpSpPr/>
          <p:nvPr/>
        </p:nvGrpSpPr>
        <p:grpSpPr>
          <a:xfrm>
            <a:off x="13504759" y="3000342"/>
            <a:ext cx="4783241" cy="4772557"/>
            <a:chOff x="0" y="0"/>
            <a:chExt cx="6377654" cy="6363410"/>
          </a:xfrm>
        </p:grpSpPr>
        <p:sp>
          <p:nvSpPr>
            <p:cNvPr id="8" name="Freeform 8"/>
            <p:cNvSpPr/>
            <p:nvPr/>
          </p:nvSpPr>
          <p:spPr>
            <a:xfrm>
              <a:off x="0" y="0"/>
              <a:ext cx="6377654" cy="6363410"/>
            </a:xfrm>
            <a:custGeom>
              <a:avLst/>
              <a:gdLst/>
              <a:ahLst/>
              <a:cxnLst/>
              <a:rect l="l" t="t" r="r" b="b"/>
              <a:pathLst>
                <a:path w="6377654" h="6363410">
                  <a:moveTo>
                    <a:pt x="0" y="0"/>
                  </a:moveTo>
                  <a:lnTo>
                    <a:pt x="6377654" y="0"/>
                  </a:lnTo>
                  <a:lnTo>
                    <a:pt x="6377654" y="6363410"/>
                  </a:lnTo>
                  <a:lnTo>
                    <a:pt x="0" y="6363410"/>
                  </a:lnTo>
                  <a:lnTo>
                    <a:pt x="0" y="0"/>
                  </a:lnTo>
                  <a:close/>
                </a:path>
              </a:pathLst>
            </a:custGeom>
            <a:blipFill>
              <a:blip r:embed="rId4">
                <a:extLst>
                  <a:ext uri="{96DAC541-7B7A-43D3-8B79-37D633B846F1}">
                    <asvg:svgBlip xmlns:asvg="http://schemas.microsoft.com/office/drawing/2016/SVG/main" r:embed="rId5"/>
                  </a:ext>
                </a:extLst>
              </a:blip>
              <a:stretch>
                <a:fillRect r="-95292"/>
              </a:stretch>
            </a:blipFill>
          </p:spPr>
          <p:txBody>
            <a:bodyPr/>
            <a:lstStyle/>
            <a:p>
              <a:endParaRPr lang="en-US"/>
            </a:p>
          </p:txBody>
        </p:sp>
        <p:grpSp>
          <p:nvGrpSpPr>
            <p:cNvPr id="9" name="Group 9"/>
            <p:cNvGrpSpPr/>
            <p:nvPr/>
          </p:nvGrpSpPr>
          <p:grpSpPr>
            <a:xfrm>
              <a:off x="929883" y="944405"/>
              <a:ext cx="4474601" cy="4474601"/>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0EED"/>
              </a:solidFill>
            </p:spPr>
            <p:txBody>
              <a:bodyPr/>
              <a:lstStyle/>
              <a:p>
                <a:endParaRPr lang="en-US"/>
              </a:p>
            </p:txBody>
          </p:sp>
        </p:grpSp>
        <p:sp>
          <p:nvSpPr>
            <p:cNvPr id="11" name="Freeform 11"/>
            <p:cNvSpPr/>
            <p:nvPr/>
          </p:nvSpPr>
          <p:spPr>
            <a:xfrm>
              <a:off x="1709842" y="1987410"/>
              <a:ext cx="2914682" cy="2415542"/>
            </a:xfrm>
            <a:custGeom>
              <a:avLst/>
              <a:gdLst/>
              <a:ahLst/>
              <a:cxnLst/>
              <a:rect l="l" t="t" r="r" b="b"/>
              <a:pathLst>
                <a:path w="2914682" h="2415542">
                  <a:moveTo>
                    <a:pt x="0" y="0"/>
                  </a:moveTo>
                  <a:lnTo>
                    <a:pt x="2914682" y="0"/>
                  </a:lnTo>
                  <a:lnTo>
                    <a:pt x="2914682" y="2415542"/>
                  </a:lnTo>
                  <a:lnTo>
                    <a:pt x="0" y="24155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12" name="TextBox 12"/>
          <p:cNvSpPr txBox="1"/>
          <p:nvPr/>
        </p:nvSpPr>
        <p:spPr>
          <a:xfrm>
            <a:off x="1028700" y="6404411"/>
            <a:ext cx="8366942" cy="40233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Externally</a:t>
            </a:r>
          </a:p>
        </p:txBody>
      </p:sp>
      <p:sp>
        <p:nvSpPr>
          <p:cNvPr id="13" name="TextBox 13"/>
          <p:cNvSpPr txBox="1"/>
          <p:nvPr/>
        </p:nvSpPr>
        <p:spPr>
          <a:xfrm>
            <a:off x="1028700" y="6880860"/>
            <a:ext cx="11553282" cy="2377440"/>
          </a:xfrm>
          <a:prstGeom prst="rect">
            <a:avLst/>
          </a:prstGeom>
        </p:spPr>
        <p:txBody>
          <a:bodyPr lIns="0" tIns="0" rIns="0" bIns="0" rtlCol="0" anchor="t">
            <a:spAutoFit/>
          </a:bodyPr>
          <a:lstStyle/>
          <a:p>
            <a:pPr>
              <a:lnSpc>
                <a:spcPts val="3150"/>
              </a:lnSpc>
            </a:pPr>
            <a:r>
              <a:rPr lang="en-US" sz="2100">
                <a:solidFill>
                  <a:srgbClr val="000000"/>
                </a:solidFill>
                <a:latin typeface="Montserrat Classic"/>
              </a:rPr>
              <a:t>1. How is my school being perceived from the outside?  </a:t>
            </a:r>
          </a:p>
          <a:p>
            <a:pPr marL="906780" lvl="2" indent="-302260">
              <a:lnSpc>
                <a:spcPts val="3150"/>
              </a:lnSpc>
              <a:buFont typeface="Arial"/>
              <a:buChar char="⚬"/>
            </a:pPr>
            <a:r>
              <a:rPr lang="en-US" sz="2100">
                <a:solidFill>
                  <a:srgbClr val="000000"/>
                </a:solidFill>
                <a:latin typeface="Montserrat Classic"/>
              </a:rPr>
              <a:t>Is this perception realistic?  </a:t>
            </a:r>
          </a:p>
          <a:p>
            <a:pPr marL="906780" lvl="2" indent="-302260">
              <a:lnSpc>
                <a:spcPts val="3150"/>
              </a:lnSpc>
              <a:buFont typeface="Arial"/>
              <a:buChar char="⚬"/>
            </a:pPr>
            <a:r>
              <a:rPr lang="en-US" sz="2100">
                <a:solidFill>
                  <a:srgbClr val="000000"/>
                </a:solidFill>
                <a:latin typeface="Montserrat Classic"/>
              </a:rPr>
              <a:t>Do I need to change that reality?</a:t>
            </a:r>
          </a:p>
          <a:p>
            <a:pPr>
              <a:lnSpc>
                <a:spcPts val="3150"/>
              </a:lnSpc>
            </a:pPr>
            <a:endParaRPr lang="en-US" sz="2100">
              <a:solidFill>
                <a:srgbClr val="000000"/>
              </a:solidFill>
              <a:latin typeface="Montserrat Classic"/>
            </a:endParaRPr>
          </a:p>
          <a:p>
            <a:pPr>
              <a:lnSpc>
                <a:spcPts val="3150"/>
              </a:lnSpc>
            </a:pPr>
            <a:r>
              <a:rPr lang="en-US" sz="2100">
                <a:solidFill>
                  <a:srgbClr val="000000"/>
                </a:solidFill>
                <a:latin typeface="Montserrat Classic"/>
              </a:rPr>
              <a:t>2. Have I considered using a Marketing firm to improve the perception of my school?</a:t>
            </a:r>
          </a:p>
          <a:p>
            <a:pPr>
              <a:lnSpc>
                <a:spcPts val="3150"/>
              </a:lnSpc>
            </a:pPr>
            <a:endParaRPr lang="en-US" sz="2100">
              <a:solidFill>
                <a:srgbClr val="000000"/>
              </a:solidFill>
              <a:latin typeface="Montserrat Class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029003" y="1506177"/>
            <a:ext cx="13524538" cy="86171"/>
          </a:xfrm>
          <a:prstGeom prst="line">
            <a:avLst/>
          </a:prstGeom>
          <a:ln w="95250"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1028700" y="2943192"/>
            <a:ext cx="11553282" cy="1577340"/>
          </a:xfrm>
          <a:prstGeom prst="rect">
            <a:avLst/>
          </a:prstGeom>
        </p:spPr>
        <p:txBody>
          <a:bodyPr lIns="0" tIns="0" rIns="0" bIns="0" rtlCol="0" anchor="t">
            <a:spAutoFit/>
          </a:bodyPr>
          <a:lstStyle/>
          <a:p>
            <a:pPr>
              <a:lnSpc>
                <a:spcPts val="3150"/>
              </a:lnSpc>
            </a:pPr>
            <a:r>
              <a:rPr lang="en-US" sz="2100">
                <a:solidFill>
                  <a:srgbClr val="000000"/>
                </a:solidFill>
                <a:latin typeface="Montserrat Classic Bold"/>
              </a:rPr>
              <a:t>Needs to be a direct correlation between your community and your school.</a:t>
            </a:r>
          </a:p>
          <a:p>
            <a:pPr>
              <a:lnSpc>
                <a:spcPts val="3150"/>
              </a:lnSpc>
            </a:pPr>
            <a:r>
              <a:rPr lang="en-US" sz="2100">
                <a:solidFill>
                  <a:srgbClr val="000000"/>
                </a:solidFill>
                <a:latin typeface="Montserrat Classic"/>
              </a:rPr>
              <a:t>What values does your community have?</a:t>
            </a:r>
          </a:p>
          <a:p>
            <a:pPr>
              <a:lnSpc>
                <a:spcPts val="3150"/>
              </a:lnSpc>
            </a:pPr>
            <a:r>
              <a:rPr lang="en-US" sz="2100">
                <a:solidFill>
                  <a:srgbClr val="000000"/>
                </a:solidFill>
                <a:latin typeface="Montserrat Classic"/>
              </a:rPr>
              <a:t>What are parents looking for in a school?</a:t>
            </a:r>
          </a:p>
          <a:p>
            <a:pPr>
              <a:lnSpc>
                <a:spcPts val="3150"/>
              </a:lnSpc>
            </a:pPr>
            <a:endParaRPr lang="en-US" sz="2100">
              <a:solidFill>
                <a:srgbClr val="000000"/>
              </a:solidFill>
              <a:latin typeface="Montserrat Classic"/>
            </a:endParaRPr>
          </a:p>
        </p:txBody>
      </p:sp>
      <p:sp>
        <p:nvSpPr>
          <p:cNvPr id="5" name="TextBox 5"/>
          <p:cNvSpPr txBox="1"/>
          <p:nvPr/>
        </p:nvSpPr>
        <p:spPr>
          <a:xfrm>
            <a:off x="1028700" y="2128514"/>
            <a:ext cx="8366942" cy="40233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What is the Overarching Goal:</a:t>
            </a:r>
          </a:p>
        </p:txBody>
      </p:sp>
      <p:sp>
        <p:nvSpPr>
          <p:cNvPr id="6" name="TextBox 6"/>
          <p:cNvSpPr txBox="1"/>
          <p:nvPr/>
        </p:nvSpPr>
        <p:spPr>
          <a:xfrm>
            <a:off x="1029003" y="531427"/>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 Pairing with Community Needs</a:t>
            </a:r>
          </a:p>
        </p:txBody>
      </p:sp>
      <p:sp>
        <p:nvSpPr>
          <p:cNvPr id="7" name="Freeform 7"/>
          <p:cNvSpPr/>
          <p:nvPr/>
        </p:nvSpPr>
        <p:spPr>
          <a:xfrm>
            <a:off x="13504759" y="3000342"/>
            <a:ext cx="4783241" cy="4772557"/>
          </a:xfrm>
          <a:custGeom>
            <a:avLst/>
            <a:gdLst/>
            <a:ahLst/>
            <a:cxnLst/>
            <a:rect l="l" t="t" r="r" b="b"/>
            <a:pathLst>
              <a:path w="4783241" h="4772557">
                <a:moveTo>
                  <a:pt x="0" y="0"/>
                </a:moveTo>
                <a:lnTo>
                  <a:pt x="4783241" y="0"/>
                </a:lnTo>
                <a:lnTo>
                  <a:pt x="4783241" y="4772557"/>
                </a:lnTo>
                <a:lnTo>
                  <a:pt x="0" y="4772557"/>
                </a:lnTo>
                <a:lnTo>
                  <a:pt x="0" y="0"/>
                </a:lnTo>
                <a:close/>
              </a:path>
            </a:pathLst>
          </a:custGeom>
          <a:blipFill>
            <a:blip r:embed="rId4">
              <a:extLst>
                <a:ext uri="{96DAC541-7B7A-43D3-8B79-37D633B846F1}">
                  <asvg:svgBlip xmlns:asvg="http://schemas.microsoft.com/office/drawing/2016/SVG/main" r:embed="rId5"/>
                </a:ext>
              </a:extLst>
            </a:blip>
            <a:stretch>
              <a:fillRect r="-95292"/>
            </a:stretch>
          </a:blipFill>
        </p:spPr>
        <p:txBody>
          <a:bodyPr/>
          <a:lstStyle/>
          <a:p>
            <a:endParaRPr lang="en-US"/>
          </a:p>
        </p:txBody>
      </p:sp>
      <p:grpSp>
        <p:nvGrpSpPr>
          <p:cNvPr id="8" name="Group 8"/>
          <p:cNvGrpSpPr/>
          <p:nvPr/>
        </p:nvGrpSpPr>
        <p:grpSpPr>
          <a:xfrm>
            <a:off x="14202172" y="3708645"/>
            <a:ext cx="3355950" cy="335595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B9EF"/>
            </a:solidFill>
          </p:spPr>
          <p:txBody>
            <a:bodyPr/>
            <a:lstStyle/>
            <a:p>
              <a:endParaRPr lang="en-US"/>
            </a:p>
          </p:txBody>
        </p:sp>
      </p:grpSp>
      <p:sp>
        <p:nvSpPr>
          <p:cNvPr id="10" name="TextBox 10"/>
          <p:cNvSpPr txBox="1"/>
          <p:nvPr/>
        </p:nvSpPr>
        <p:spPr>
          <a:xfrm>
            <a:off x="1029003" y="4396707"/>
            <a:ext cx="12666744" cy="4844415"/>
          </a:xfrm>
          <a:prstGeom prst="rect">
            <a:avLst/>
          </a:prstGeom>
        </p:spPr>
        <p:txBody>
          <a:bodyPr lIns="0" tIns="0" rIns="0" bIns="0" rtlCol="0" anchor="t">
            <a:spAutoFit/>
          </a:bodyPr>
          <a:lstStyle/>
          <a:p>
            <a:pPr marL="453390" lvl="1" indent="-226695">
              <a:lnSpc>
                <a:spcPts val="5250"/>
              </a:lnSpc>
              <a:buFont typeface="Arial"/>
              <a:buChar char="•"/>
            </a:pPr>
            <a:r>
              <a:rPr lang="en-US" sz="2100">
                <a:solidFill>
                  <a:srgbClr val="000000"/>
                </a:solidFill>
                <a:latin typeface="Montserrat Classic"/>
              </a:rPr>
              <a:t>Finding out from your community what they want to see in a school?  </a:t>
            </a:r>
          </a:p>
          <a:p>
            <a:pPr marL="453390" lvl="1" indent="-226695">
              <a:lnSpc>
                <a:spcPts val="5250"/>
              </a:lnSpc>
              <a:buFont typeface="Arial"/>
              <a:buChar char="•"/>
            </a:pPr>
            <a:r>
              <a:rPr lang="en-US" sz="2100">
                <a:solidFill>
                  <a:srgbClr val="000000"/>
                </a:solidFill>
                <a:latin typeface="Montserrat Classic"/>
              </a:rPr>
              <a:t>Do you have programs that distinguish your school from others?</a:t>
            </a:r>
          </a:p>
          <a:p>
            <a:pPr marL="453390" lvl="1" indent="-226695">
              <a:lnSpc>
                <a:spcPts val="5250"/>
              </a:lnSpc>
              <a:buFont typeface="Arial"/>
              <a:buChar char="•"/>
            </a:pPr>
            <a:r>
              <a:rPr lang="en-US" sz="2100">
                <a:solidFill>
                  <a:srgbClr val="000000"/>
                </a:solidFill>
                <a:latin typeface="Montserrat Classic"/>
              </a:rPr>
              <a:t>Can you strategically appeal to your community as to the importance of your school?</a:t>
            </a:r>
          </a:p>
          <a:p>
            <a:pPr marL="453390" lvl="1" indent="-226695">
              <a:lnSpc>
                <a:spcPts val="5250"/>
              </a:lnSpc>
              <a:buFont typeface="Arial"/>
              <a:buChar char="•"/>
            </a:pPr>
            <a:r>
              <a:rPr lang="en-US" sz="2100">
                <a:solidFill>
                  <a:srgbClr val="000000"/>
                </a:solidFill>
                <a:latin typeface="Montserrat Classic"/>
              </a:rPr>
              <a:t>Pairing the programs in your school with the needs of the community and the parents.</a:t>
            </a:r>
          </a:p>
          <a:p>
            <a:pPr marL="453390" lvl="1" indent="-226695">
              <a:lnSpc>
                <a:spcPts val="5250"/>
              </a:lnSpc>
              <a:buFont typeface="Arial"/>
              <a:buChar char="•"/>
            </a:pPr>
            <a:r>
              <a:rPr lang="en-US" sz="2100">
                <a:solidFill>
                  <a:srgbClr val="000000"/>
                </a:solidFill>
                <a:latin typeface="Montserrat Classic"/>
              </a:rPr>
              <a:t>A proper LCAP can assist in this match, but if the parents don’t know what’s in the LCAP…?</a:t>
            </a:r>
          </a:p>
          <a:p>
            <a:pPr>
              <a:lnSpc>
                <a:spcPts val="3150"/>
              </a:lnSpc>
            </a:pPr>
            <a:endParaRPr lang="en-US" sz="2100">
              <a:solidFill>
                <a:srgbClr val="000000"/>
              </a:solidFill>
              <a:latin typeface="Montserrat Classic"/>
            </a:endParaRPr>
          </a:p>
          <a:p>
            <a:pPr>
              <a:lnSpc>
                <a:spcPts val="3150"/>
              </a:lnSpc>
            </a:pPr>
            <a:endParaRPr lang="en-US" sz="2100">
              <a:solidFill>
                <a:srgbClr val="000000"/>
              </a:solidFill>
              <a:latin typeface="Montserrat Classic"/>
            </a:endParaRPr>
          </a:p>
        </p:txBody>
      </p:sp>
      <p:sp>
        <p:nvSpPr>
          <p:cNvPr id="11" name="Freeform 11"/>
          <p:cNvSpPr/>
          <p:nvPr/>
        </p:nvSpPr>
        <p:spPr>
          <a:xfrm>
            <a:off x="14948065" y="4364582"/>
            <a:ext cx="1896629" cy="1889517"/>
          </a:xfrm>
          <a:custGeom>
            <a:avLst/>
            <a:gdLst/>
            <a:ahLst/>
            <a:cxnLst/>
            <a:rect l="l" t="t" r="r" b="b"/>
            <a:pathLst>
              <a:path w="1896629" h="1889517">
                <a:moveTo>
                  <a:pt x="0" y="0"/>
                </a:moveTo>
                <a:lnTo>
                  <a:pt x="1896629" y="0"/>
                </a:lnTo>
                <a:lnTo>
                  <a:pt x="1896629" y="1889516"/>
                </a:lnTo>
                <a:lnTo>
                  <a:pt x="0" y="18895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773323"/>
            <a:ext cx="10653043" cy="7631850"/>
          </a:xfrm>
          <a:custGeom>
            <a:avLst/>
            <a:gdLst/>
            <a:ahLst/>
            <a:cxnLst/>
            <a:rect l="l" t="t" r="r" b="b"/>
            <a:pathLst>
              <a:path w="10653043" h="7631850">
                <a:moveTo>
                  <a:pt x="0" y="0"/>
                </a:moveTo>
                <a:lnTo>
                  <a:pt x="10653043" y="0"/>
                </a:lnTo>
                <a:lnTo>
                  <a:pt x="10653043" y="7631850"/>
                </a:lnTo>
                <a:lnTo>
                  <a:pt x="0" y="7631850"/>
                </a:lnTo>
                <a:lnTo>
                  <a:pt x="0" y="0"/>
                </a:lnTo>
                <a:close/>
              </a:path>
            </a:pathLst>
          </a:custGeom>
          <a:blipFill>
            <a:blip r:embed="rId2"/>
            <a:stretch>
              <a:fillRect/>
            </a:stretch>
          </a:blipFill>
        </p:spPr>
        <p:txBody>
          <a:bodyPr/>
          <a:lstStyle/>
          <a:p>
            <a:endParaRPr lang="en-US"/>
          </a:p>
        </p:txBody>
      </p:sp>
      <p:sp>
        <p:nvSpPr>
          <p:cNvPr id="3" name="Freeform 3"/>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AutoShape 4"/>
          <p:cNvSpPr/>
          <p:nvPr/>
        </p:nvSpPr>
        <p:spPr>
          <a:xfrm>
            <a:off x="1029003" y="1506177"/>
            <a:ext cx="13524538" cy="86171"/>
          </a:xfrm>
          <a:prstGeom prst="line">
            <a:avLst/>
          </a:prstGeom>
          <a:ln w="95250"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1029003" y="531427"/>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How to show your the better option</a:t>
            </a:r>
          </a:p>
        </p:txBody>
      </p:sp>
      <p:sp>
        <p:nvSpPr>
          <p:cNvPr id="6" name="Freeform 6"/>
          <p:cNvSpPr/>
          <p:nvPr/>
        </p:nvSpPr>
        <p:spPr>
          <a:xfrm>
            <a:off x="13504759" y="3000342"/>
            <a:ext cx="4783241" cy="4772557"/>
          </a:xfrm>
          <a:custGeom>
            <a:avLst/>
            <a:gdLst/>
            <a:ahLst/>
            <a:cxnLst/>
            <a:rect l="l" t="t" r="r" b="b"/>
            <a:pathLst>
              <a:path w="4783241" h="4772557">
                <a:moveTo>
                  <a:pt x="0" y="0"/>
                </a:moveTo>
                <a:lnTo>
                  <a:pt x="4783241" y="0"/>
                </a:lnTo>
                <a:lnTo>
                  <a:pt x="4783241" y="4772557"/>
                </a:lnTo>
                <a:lnTo>
                  <a:pt x="0" y="4772557"/>
                </a:lnTo>
                <a:lnTo>
                  <a:pt x="0" y="0"/>
                </a:lnTo>
                <a:close/>
              </a:path>
            </a:pathLst>
          </a:custGeom>
          <a:blipFill>
            <a:blip r:embed="rId5">
              <a:extLst>
                <a:ext uri="{96DAC541-7B7A-43D3-8B79-37D633B846F1}">
                  <asvg:svgBlip xmlns:asvg="http://schemas.microsoft.com/office/drawing/2016/SVG/main" r:embed="rId6"/>
                </a:ext>
              </a:extLst>
            </a:blip>
            <a:stretch>
              <a:fillRect r="-95292"/>
            </a:stretch>
          </a:blipFill>
        </p:spPr>
        <p:txBody>
          <a:bodyPr/>
          <a:lstStyle/>
          <a:p>
            <a:endParaRPr lang="en-US"/>
          </a:p>
        </p:txBody>
      </p:sp>
      <p:grpSp>
        <p:nvGrpSpPr>
          <p:cNvPr id="7" name="Group 7"/>
          <p:cNvGrpSpPr/>
          <p:nvPr/>
        </p:nvGrpSpPr>
        <p:grpSpPr>
          <a:xfrm>
            <a:off x="14202172" y="3708645"/>
            <a:ext cx="3355950" cy="335595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E8C2"/>
            </a:solidFill>
          </p:spPr>
          <p:txBody>
            <a:bodyPr/>
            <a:lstStyle/>
            <a:p>
              <a:endParaRPr lang="en-US"/>
            </a:p>
          </p:txBody>
        </p:sp>
      </p:grpSp>
      <p:sp>
        <p:nvSpPr>
          <p:cNvPr id="9" name="Freeform 9"/>
          <p:cNvSpPr/>
          <p:nvPr/>
        </p:nvSpPr>
        <p:spPr>
          <a:xfrm>
            <a:off x="14943724" y="4338306"/>
            <a:ext cx="1905312" cy="2096629"/>
          </a:xfrm>
          <a:custGeom>
            <a:avLst/>
            <a:gdLst/>
            <a:ahLst/>
            <a:cxnLst/>
            <a:rect l="l" t="t" r="r" b="b"/>
            <a:pathLst>
              <a:path w="1905312" h="2096629">
                <a:moveTo>
                  <a:pt x="0" y="0"/>
                </a:moveTo>
                <a:lnTo>
                  <a:pt x="1905312" y="0"/>
                </a:lnTo>
                <a:lnTo>
                  <a:pt x="1905312" y="2096629"/>
                </a:lnTo>
                <a:lnTo>
                  <a:pt x="0" y="20966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029003" y="2177760"/>
            <a:ext cx="13524538" cy="86171"/>
          </a:xfrm>
          <a:prstGeom prst="line">
            <a:avLst/>
          </a:prstGeom>
          <a:ln w="95250"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1029003" y="4064406"/>
            <a:ext cx="11021479" cy="447675"/>
          </a:xfrm>
          <a:prstGeom prst="rect">
            <a:avLst/>
          </a:prstGeom>
        </p:spPr>
        <p:txBody>
          <a:bodyPr lIns="0" tIns="0" rIns="0" bIns="0" rtlCol="0" anchor="t">
            <a:spAutoFit/>
          </a:bodyPr>
          <a:lstStyle/>
          <a:p>
            <a:pPr>
              <a:lnSpc>
                <a:spcPts val="3749"/>
              </a:lnSpc>
            </a:pPr>
            <a:r>
              <a:rPr lang="en-US" sz="2499">
                <a:solidFill>
                  <a:srgbClr val="000000"/>
                </a:solidFill>
                <a:latin typeface="Montserrat Classic"/>
              </a:rPr>
              <a:t>CA: 1,336 Charters serving 692,783 Students</a:t>
            </a:r>
          </a:p>
        </p:txBody>
      </p:sp>
      <p:sp>
        <p:nvSpPr>
          <p:cNvPr id="5" name="TextBox 5"/>
          <p:cNvSpPr txBox="1"/>
          <p:nvPr/>
        </p:nvSpPr>
        <p:spPr>
          <a:xfrm>
            <a:off x="1029003" y="120301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Stand Out in the Crowd</a:t>
            </a:r>
          </a:p>
        </p:txBody>
      </p:sp>
      <p:sp>
        <p:nvSpPr>
          <p:cNvPr id="6" name="Freeform 6"/>
          <p:cNvSpPr/>
          <p:nvPr/>
        </p:nvSpPr>
        <p:spPr>
          <a:xfrm>
            <a:off x="13504759" y="3000342"/>
            <a:ext cx="4783241" cy="4772557"/>
          </a:xfrm>
          <a:custGeom>
            <a:avLst/>
            <a:gdLst/>
            <a:ahLst/>
            <a:cxnLst/>
            <a:rect l="l" t="t" r="r" b="b"/>
            <a:pathLst>
              <a:path w="4783241" h="4772557">
                <a:moveTo>
                  <a:pt x="0" y="0"/>
                </a:moveTo>
                <a:lnTo>
                  <a:pt x="4783241" y="0"/>
                </a:lnTo>
                <a:lnTo>
                  <a:pt x="4783241" y="4772557"/>
                </a:lnTo>
                <a:lnTo>
                  <a:pt x="0" y="4772557"/>
                </a:lnTo>
                <a:lnTo>
                  <a:pt x="0" y="0"/>
                </a:lnTo>
                <a:close/>
              </a:path>
            </a:pathLst>
          </a:custGeom>
          <a:blipFill>
            <a:blip r:embed="rId4">
              <a:extLst>
                <a:ext uri="{96DAC541-7B7A-43D3-8B79-37D633B846F1}">
                  <asvg:svgBlip xmlns:asvg="http://schemas.microsoft.com/office/drawing/2016/SVG/main" r:embed="rId5"/>
                </a:ext>
              </a:extLst>
            </a:blip>
            <a:stretch>
              <a:fillRect r="-95292"/>
            </a:stretch>
          </a:blipFill>
        </p:spPr>
        <p:txBody>
          <a:bodyPr/>
          <a:lstStyle/>
          <a:p>
            <a:endParaRPr lang="en-US"/>
          </a:p>
        </p:txBody>
      </p:sp>
      <p:grpSp>
        <p:nvGrpSpPr>
          <p:cNvPr id="7" name="Group 7"/>
          <p:cNvGrpSpPr/>
          <p:nvPr/>
        </p:nvGrpSpPr>
        <p:grpSpPr>
          <a:xfrm>
            <a:off x="14202172" y="3708645"/>
            <a:ext cx="3355950" cy="335595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0EED"/>
            </a:solidFill>
          </p:spPr>
          <p:txBody>
            <a:bodyPr/>
            <a:lstStyle/>
            <a:p>
              <a:endParaRPr lang="en-US"/>
            </a:p>
          </p:txBody>
        </p:sp>
      </p:grpSp>
      <p:sp>
        <p:nvSpPr>
          <p:cNvPr id="9" name="Freeform 9"/>
          <p:cNvSpPr/>
          <p:nvPr/>
        </p:nvSpPr>
        <p:spPr>
          <a:xfrm>
            <a:off x="14617011" y="4326344"/>
            <a:ext cx="2558736" cy="2120553"/>
          </a:xfrm>
          <a:custGeom>
            <a:avLst/>
            <a:gdLst/>
            <a:ahLst/>
            <a:cxnLst/>
            <a:rect l="l" t="t" r="r" b="b"/>
            <a:pathLst>
              <a:path w="2558736" h="2120553">
                <a:moveTo>
                  <a:pt x="0" y="0"/>
                </a:moveTo>
                <a:lnTo>
                  <a:pt x="2558737" y="0"/>
                </a:lnTo>
                <a:lnTo>
                  <a:pt x="2558737" y="2120553"/>
                </a:lnTo>
                <a:lnTo>
                  <a:pt x="0" y="21205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1029003" y="3067859"/>
            <a:ext cx="12239132" cy="1075944"/>
          </a:xfrm>
          <a:prstGeom prst="rect">
            <a:avLst/>
          </a:prstGeom>
        </p:spPr>
        <p:txBody>
          <a:bodyPr lIns="0" tIns="0" rIns="0" bIns="0" rtlCol="0" anchor="t">
            <a:spAutoFit/>
          </a:bodyPr>
          <a:lstStyle/>
          <a:p>
            <a:pPr>
              <a:lnSpc>
                <a:spcPts val="4217"/>
              </a:lnSpc>
            </a:pPr>
            <a:r>
              <a:rPr lang="en-US" sz="3699">
                <a:solidFill>
                  <a:srgbClr val="000000"/>
                </a:solidFill>
                <a:latin typeface="Montserrat Classic Bold"/>
              </a:rPr>
              <a:t>Differentiating yourself in an oversaturated market</a:t>
            </a:r>
          </a:p>
          <a:p>
            <a:pPr>
              <a:lnSpc>
                <a:spcPts val="4217"/>
              </a:lnSpc>
            </a:pPr>
            <a:endParaRPr lang="en-US" sz="3699">
              <a:solidFill>
                <a:srgbClr val="000000"/>
              </a:solidFill>
              <a:latin typeface="Montserrat Classic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029003" y="2177760"/>
            <a:ext cx="11679846" cy="69552"/>
          </a:xfrm>
          <a:prstGeom prst="line">
            <a:avLst/>
          </a:prstGeom>
          <a:ln w="95250"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1028700" y="3632445"/>
            <a:ext cx="8362463" cy="3714750"/>
          </a:xfrm>
          <a:prstGeom prst="rect">
            <a:avLst/>
          </a:prstGeom>
        </p:spPr>
        <p:txBody>
          <a:bodyPr lIns="0" tIns="0" rIns="0" bIns="0" rtlCol="0" anchor="t">
            <a:spAutoFit/>
          </a:bodyPr>
          <a:lstStyle/>
          <a:p>
            <a:pPr marL="539749" lvl="1" indent="-269875">
              <a:lnSpc>
                <a:spcPts val="3749"/>
              </a:lnSpc>
              <a:buFont typeface="Arial"/>
              <a:buChar char="•"/>
            </a:pPr>
            <a:r>
              <a:rPr lang="en-US" sz="2499">
                <a:solidFill>
                  <a:srgbClr val="000000"/>
                </a:solidFill>
                <a:latin typeface="Montserrat Classic"/>
              </a:rPr>
              <a:t>Identify and leverage your school’s distinct strengths and offerings </a:t>
            </a:r>
          </a:p>
          <a:p>
            <a:pPr>
              <a:lnSpc>
                <a:spcPts val="3749"/>
              </a:lnSpc>
            </a:pPr>
            <a:endParaRPr lang="en-US" sz="2499">
              <a:solidFill>
                <a:srgbClr val="000000"/>
              </a:solidFill>
              <a:latin typeface="Montserrat Classic"/>
            </a:endParaRPr>
          </a:p>
          <a:p>
            <a:pPr marL="539749" lvl="1" indent="-269875">
              <a:lnSpc>
                <a:spcPts val="3749"/>
              </a:lnSpc>
              <a:buFont typeface="Arial"/>
              <a:buChar char="•"/>
            </a:pPr>
            <a:r>
              <a:rPr lang="en-US" sz="2499">
                <a:solidFill>
                  <a:srgbClr val="000000"/>
                </a:solidFill>
                <a:latin typeface="Montserrat Classic"/>
              </a:rPr>
              <a:t>Showcase Successes - Highlight the achievements and outcomes of your students and staff, collect success stories whenever possible!</a:t>
            </a:r>
          </a:p>
          <a:p>
            <a:pPr>
              <a:lnSpc>
                <a:spcPts val="3749"/>
              </a:lnSpc>
            </a:pPr>
            <a:endParaRPr lang="en-US" sz="2499">
              <a:solidFill>
                <a:srgbClr val="000000"/>
              </a:solidFill>
              <a:latin typeface="Montserrat Classic"/>
            </a:endParaRPr>
          </a:p>
        </p:txBody>
      </p:sp>
      <p:sp>
        <p:nvSpPr>
          <p:cNvPr id="5" name="TextBox 5"/>
          <p:cNvSpPr txBox="1"/>
          <p:nvPr/>
        </p:nvSpPr>
        <p:spPr>
          <a:xfrm>
            <a:off x="1029003" y="120301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Understand Your Unique Value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836991" y="1862002"/>
            <a:ext cx="6561343" cy="0"/>
          </a:xfrm>
          <a:prstGeom prst="line">
            <a:avLst/>
          </a:prstGeom>
          <a:ln w="95250" cap="flat">
            <a:solidFill>
              <a:srgbClr val="000000"/>
            </a:solidFill>
            <a:prstDash val="solid"/>
            <a:headEnd type="none" w="sm" len="sm"/>
            <a:tailEnd type="none" w="sm" len="sm"/>
          </a:ln>
        </p:spPr>
        <p:txBody>
          <a:bodyPr/>
          <a:lstStyle/>
          <a:p>
            <a:endParaRPr lang="en-US"/>
          </a:p>
        </p:txBody>
      </p:sp>
      <p:sp>
        <p:nvSpPr>
          <p:cNvPr id="3" name="Freeform 3"/>
          <p:cNvSpPr/>
          <p:nvPr/>
        </p:nvSpPr>
        <p:spPr>
          <a:xfrm>
            <a:off x="-340768" y="-81916"/>
            <a:ext cx="9230485" cy="11250592"/>
          </a:xfrm>
          <a:custGeom>
            <a:avLst/>
            <a:gdLst/>
            <a:ahLst/>
            <a:cxnLst/>
            <a:rect l="l" t="t" r="r" b="b"/>
            <a:pathLst>
              <a:path w="9230485" h="11250592">
                <a:moveTo>
                  <a:pt x="0" y="0"/>
                </a:moveTo>
                <a:lnTo>
                  <a:pt x="9230485" y="0"/>
                </a:lnTo>
                <a:lnTo>
                  <a:pt x="9230485" y="11250592"/>
                </a:lnTo>
                <a:lnTo>
                  <a:pt x="0" y="11250592"/>
                </a:lnTo>
                <a:lnTo>
                  <a:pt x="0" y="0"/>
                </a:lnTo>
                <a:close/>
              </a:path>
            </a:pathLst>
          </a:custGeom>
          <a:blipFill>
            <a:blip r:embed="rId2"/>
            <a:stretch>
              <a:fillRect/>
            </a:stretch>
          </a:blipFill>
        </p:spPr>
        <p:txBody>
          <a:bodyPr/>
          <a:lstStyle/>
          <a:p>
            <a:endParaRPr lang="en-US"/>
          </a:p>
        </p:txBody>
      </p:sp>
      <p:sp>
        <p:nvSpPr>
          <p:cNvPr id="4" name="Freeform 4"/>
          <p:cNvSpPr/>
          <p:nvPr/>
        </p:nvSpPr>
        <p:spPr>
          <a:xfrm>
            <a:off x="10722795" y="8773808"/>
            <a:ext cx="4789735" cy="2394868"/>
          </a:xfrm>
          <a:custGeom>
            <a:avLst/>
            <a:gdLst/>
            <a:ahLst/>
            <a:cxnLst/>
            <a:rect l="l" t="t" r="r" b="b"/>
            <a:pathLst>
              <a:path w="4789735" h="2394868">
                <a:moveTo>
                  <a:pt x="0" y="0"/>
                </a:moveTo>
                <a:lnTo>
                  <a:pt x="4789735" y="0"/>
                </a:lnTo>
                <a:lnTo>
                  <a:pt x="4789735" y="2394868"/>
                </a:lnTo>
                <a:lnTo>
                  <a:pt x="0" y="2394868"/>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9836688" y="2635314"/>
            <a:ext cx="8345845" cy="4181475"/>
          </a:xfrm>
          <a:prstGeom prst="rect">
            <a:avLst/>
          </a:prstGeom>
        </p:spPr>
        <p:txBody>
          <a:bodyPr lIns="0" tIns="0" rIns="0" bIns="0" rtlCol="0" anchor="t">
            <a:spAutoFit/>
          </a:bodyPr>
          <a:lstStyle/>
          <a:p>
            <a:pPr marL="539748" lvl="1" indent="-269874">
              <a:lnSpc>
                <a:spcPts val="3749"/>
              </a:lnSpc>
              <a:buFont typeface="Arial"/>
              <a:buChar char="•"/>
            </a:pPr>
            <a:r>
              <a:rPr lang="en-US" sz="2499">
                <a:solidFill>
                  <a:srgbClr val="000000"/>
                </a:solidFill>
                <a:latin typeface="Montserrat Classic"/>
              </a:rPr>
              <a:t>In a crowded space, part of the challenge is being seen. Use digital marketing to ensure the right audiences know your school exists.</a:t>
            </a:r>
          </a:p>
          <a:p>
            <a:pPr>
              <a:lnSpc>
                <a:spcPts val="3749"/>
              </a:lnSpc>
            </a:pPr>
            <a:endParaRPr lang="en-US" sz="2499">
              <a:solidFill>
                <a:srgbClr val="000000"/>
              </a:solidFill>
              <a:latin typeface="Montserrat Classic"/>
            </a:endParaRPr>
          </a:p>
          <a:p>
            <a:pPr marL="539748" lvl="1" indent="-269874">
              <a:lnSpc>
                <a:spcPts val="3749"/>
              </a:lnSpc>
              <a:buFont typeface="Arial"/>
              <a:buChar char="•"/>
            </a:pPr>
            <a:r>
              <a:rPr lang="en-US" sz="2499">
                <a:solidFill>
                  <a:srgbClr val="000000"/>
                </a:solidFill>
                <a:latin typeface="Montserrat Classic"/>
              </a:rPr>
              <a:t>Engage the Community - Social Ads can help build credibility and establish your school as a community pillar.</a:t>
            </a:r>
          </a:p>
          <a:p>
            <a:pPr>
              <a:lnSpc>
                <a:spcPts val="3749"/>
              </a:lnSpc>
            </a:pPr>
            <a:endParaRPr lang="en-US" sz="2499">
              <a:solidFill>
                <a:srgbClr val="000000"/>
              </a:solidFill>
              <a:latin typeface="Montserrat Classic"/>
            </a:endParaRPr>
          </a:p>
          <a:p>
            <a:pPr>
              <a:lnSpc>
                <a:spcPts val="3749"/>
              </a:lnSpc>
            </a:pPr>
            <a:endParaRPr lang="en-US" sz="2499">
              <a:solidFill>
                <a:srgbClr val="000000"/>
              </a:solidFill>
              <a:latin typeface="Montserrat Classic"/>
            </a:endParaRPr>
          </a:p>
        </p:txBody>
      </p:sp>
      <p:sp>
        <p:nvSpPr>
          <p:cNvPr id="6" name="TextBox 6"/>
          <p:cNvSpPr txBox="1"/>
          <p:nvPr/>
        </p:nvSpPr>
        <p:spPr>
          <a:xfrm>
            <a:off x="9836991" y="887252"/>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Digital Marketing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029003" y="2177760"/>
            <a:ext cx="13524538" cy="86171"/>
          </a:xfrm>
          <a:prstGeom prst="line">
            <a:avLst/>
          </a:prstGeom>
          <a:ln w="95250"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1028700" y="4067603"/>
            <a:ext cx="11021479" cy="1847850"/>
          </a:xfrm>
          <a:prstGeom prst="rect">
            <a:avLst/>
          </a:prstGeom>
        </p:spPr>
        <p:txBody>
          <a:bodyPr lIns="0" tIns="0" rIns="0" bIns="0" rtlCol="0" anchor="t">
            <a:spAutoFit/>
          </a:bodyPr>
          <a:lstStyle/>
          <a:p>
            <a:pPr>
              <a:lnSpc>
                <a:spcPts val="3749"/>
              </a:lnSpc>
            </a:pPr>
            <a:r>
              <a:rPr lang="en-US" sz="2499">
                <a:solidFill>
                  <a:srgbClr val="000000"/>
                </a:solidFill>
                <a:latin typeface="Montserrat Classic"/>
              </a:rPr>
              <a:t>According to the 2022 Niche Parent Survey, 54% of Parents said School Websites were the most influential engagement channel influencing their final enrollment decision.</a:t>
            </a:r>
          </a:p>
          <a:p>
            <a:pPr>
              <a:lnSpc>
                <a:spcPts val="3749"/>
              </a:lnSpc>
            </a:pPr>
            <a:endParaRPr lang="en-US" sz="2499">
              <a:solidFill>
                <a:srgbClr val="000000"/>
              </a:solidFill>
              <a:latin typeface="Montserrat Classic"/>
            </a:endParaRPr>
          </a:p>
        </p:txBody>
      </p:sp>
      <p:sp>
        <p:nvSpPr>
          <p:cNvPr id="5" name="TextBox 5"/>
          <p:cNvSpPr txBox="1"/>
          <p:nvPr/>
        </p:nvSpPr>
        <p:spPr>
          <a:xfrm>
            <a:off x="1029003" y="120301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The Power of Your Website</a:t>
            </a:r>
          </a:p>
        </p:txBody>
      </p:sp>
      <p:sp>
        <p:nvSpPr>
          <p:cNvPr id="6" name="Freeform 6"/>
          <p:cNvSpPr/>
          <p:nvPr/>
        </p:nvSpPr>
        <p:spPr>
          <a:xfrm>
            <a:off x="13504759" y="3000342"/>
            <a:ext cx="4783241" cy="4772557"/>
          </a:xfrm>
          <a:custGeom>
            <a:avLst/>
            <a:gdLst/>
            <a:ahLst/>
            <a:cxnLst/>
            <a:rect l="l" t="t" r="r" b="b"/>
            <a:pathLst>
              <a:path w="4783241" h="4772557">
                <a:moveTo>
                  <a:pt x="0" y="0"/>
                </a:moveTo>
                <a:lnTo>
                  <a:pt x="4783241" y="0"/>
                </a:lnTo>
                <a:lnTo>
                  <a:pt x="4783241" y="4772557"/>
                </a:lnTo>
                <a:lnTo>
                  <a:pt x="0" y="4772557"/>
                </a:lnTo>
                <a:lnTo>
                  <a:pt x="0" y="0"/>
                </a:lnTo>
                <a:close/>
              </a:path>
            </a:pathLst>
          </a:custGeom>
          <a:blipFill>
            <a:blip r:embed="rId4">
              <a:extLst>
                <a:ext uri="{96DAC541-7B7A-43D3-8B79-37D633B846F1}">
                  <asvg:svgBlip xmlns:asvg="http://schemas.microsoft.com/office/drawing/2016/SVG/main" r:embed="rId5"/>
                </a:ext>
              </a:extLst>
            </a:blip>
            <a:stretch>
              <a:fillRect r="-95292"/>
            </a:stretch>
          </a:blipFill>
        </p:spPr>
        <p:txBody>
          <a:bodyPr/>
          <a:lstStyle/>
          <a:p>
            <a:endParaRPr lang="en-US"/>
          </a:p>
        </p:txBody>
      </p:sp>
      <p:grpSp>
        <p:nvGrpSpPr>
          <p:cNvPr id="7" name="Group 7"/>
          <p:cNvGrpSpPr/>
          <p:nvPr/>
        </p:nvGrpSpPr>
        <p:grpSpPr>
          <a:xfrm>
            <a:off x="14202172" y="3708645"/>
            <a:ext cx="3355950" cy="335595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0EED"/>
            </a:solidFill>
          </p:spPr>
          <p:txBody>
            <a:bodyPr/>
            <a:lstStyle/>
            <a:p>
              <a:endParaRPr lang="en-US"/>
            </a:p>
          </p:txBody>
        </p:sp>
      </p:grpSp>
      <p:sp>
        <p:nvSpPr>
          <p:cNvPr id="9" name="TextBox 9"/>
          <p:cNvSpPr txBox="1"/>
          <p:nvPr/>
        </p:nvSpPr>
        <p:spPr>
          <a:xfrm>
            <a:off x="1029003" y="3067859"/>
            <a:ext cx="12239132" cy="1075944"/>
          </a:xfrm>
          <a:prstGeom prst="rect">
            <a:avLst/>
          </a:prstGeom>
        </p:spPr>
        <p:txBody>
          <a:bodyPr lIns="0" tIns="0" rIns="0" bIns="0" rtlCol="0" anchor="t">
            <a:spAutoFit/>
          </a:bodyPr>
          <a:lstStyle/>
          <a:p>
            <a:pPr>
              <a:lnSpc>
                <a:spcPts val="4217"/>
              </a:lnSpc>
            </a:pPr>
            <a:r>
              <a:rPr lang="en-US" sz="3699">
                <a:solidFill>
                  <a:srgbClr val="000000"/>
                </a:solidFill>
                <a:latin typeface="Montserrat Classic Bold"/>
              </a:rPr>
              <a:t>Telling Your School’s Story So It Resonates</a:t>
            </a:r>
          </a:p>
          <a:p>
            <a:pPr>
              <a:lnSpc>
                <a:spcPts val="4217"/>
              </a:lnSpc>
            </a:pPr>
            <a:endParaRPr lang="en-US" sz="3699">
              <a:solidFill>
                <a:srgbClr val="000000"/>
              </a:solidFill>
              <a:latin typeface="Montserrat Classic Bold"/>
            </a:endParaRPr>
          </a:p>
        </p:txBody>
      </p:sp>
      <p:sp>
        <p:nvSpPr>
          <p:cNvPr id="10" name="Freeform 10"/>
          <p:cNvSpPr/>
          <p:nvPr/>
        </p:nvSpPr>
        <p:spPr>
          <a:xfrm>
            <a:off x="14629863" y="4464847"/>
            <a:ext cx="2533033" cy="1843546"/>
          </a:xfrm>
          <a:custGeom>
            <a:avLst/>
            <a:gdLst/>
            <a:ahLst/>
            <a:cxnLst/>
            <a:rect l="l" t="t" r="r" b="b"/>
            <a:pathLst>
              <a:path w="2533033" h="1843546">
                <a:moveTo>
                  <a:pt x="0" y="0"/>
                </a:moveTo>
                <a:lnTo>
                  <a:pt x="2533033" y="0"/>
                </a:lnTo>
                <a:lnTo>
                  <a:pt x="2533033" y="1843546"/>
                </a:lnTo>
                <a:lnTo>
                  <a:pt x="0" y="18435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89811"/>
            <a:ext cx="13167429" cy="6191250"/>
          </a:xfrm>
          <a:prstGeom prst="rect">
            <a:avLst/>
          </a:prstGeom>
        </p:spPr>
        <p:txBody>
          <a:bodyPr lIns="0" tIns="0" rIns="0" bIns="0" rtlCol="0" anchor="t">
            <a:spAutoFit/>
          </a:bodyPr>
          <a:lstStyle/>
          <a:p>
            <a:pPr marL="647700" lvl="1" indent="-323850">
              <a:lnSpc>
                <a:spcPts val="6300"/>
              </a:lnSpc>
              <a:buFont typeface="Arial"/>
              <a:buChar char="•"/>
            </a:pPr>
            <a:r>
              <a:rPr lang="en-US" sz="3000">
                <a:solidFill>
                  <a:srgbClr val="1E1E1E"/>
                </a:solidFill>
                <a:latin typeface="Montserrat Classic Bold"/>
              </a:rPr>
              <a:t>Introductions</a:t>
            </a:r>
          </a:p>
          <a:p>
            <a:pPr marL="647700" lvl="1" indent="-323850">
              <a:lnSpc>
                <a:spcPts val="6300"/>
              </a:lnSpc>
              <a:buFont typeface="Arial"/>
              <a:buChar char="•"/>
            </a:pPr>
            <a:r>
              <a:rPr lang="en-US" sz="3000">
                <a:solidFill>
                  <a:srgbClr val="1E1E1E"/>
                </a:solidFill>
                <a:latin typeface="Montserrat Classic Bold"/>
              </a:rPr>
              <a:t>Engagement/Questions – CB/NCB, facility over/undersized</a:t>
            </a:r>
          </a:p>
          <a:p>
            <a:pPr marL="647700" lvl="1" indent="-323850">
              <a:lnSpc>
                <a:spcPts val="6300"/>
              </a:lnSpc>
              <a:buFont typeface="Arial"/>
              <a:buChar char="•"/>
            </a:pPr>
            <a:r>
              <a:rPr lang="en-US" sz="3000">
                <a:solidFill>
                  <a:srgbClr val="1E1E1E"/>
                </a:solidFill>
                <a:latin typeface="Montserrat Classic Bold"/>
              </a:rPr>
              <a:t>Enrollment landscape</a:t>
            </a:r>
          </a:p>
          <a:p>
            <a:pPr marL="647700" lvl="1" indent="-323850">
              <a:lnSpc>
                <a:spcPts val="6300"/>
              </a:lnSpc>
              <a:buFont typeface="Arial"/>
              <a:buChar char="•"/>
            </a:pPr>
            <a:r>
              <a:rPr lang="en-US" sz="3000">
                <a:solidFill>
                  <a:srgbClr val="1E1E1E"/>
                </a:solidFill>
                <a:latin typeface="Montserrat Classic Bold"/>
              </a:rPr>
              <a:t>Strategies for retaining who’s there now</a:t>
            </a:r>
          </a:p>
          <a:p>
            <a:pPr marL="647700" lvl="1" indent="-323850">
              <a:lnSpc>
                <a:spcPts val="6300"/>
              </a:lnSpc>
              <a:buFont typeface="Arial"/>
              <a:buChar char="•"/>
            </a:pPr>
            <a:r>
              <a:rPr lang="en-US" sz="3000">
                <a:solidFill>
                  <a:srgbClr val="1E1E1E"/>
                </a:solidFill>
                <a:latin typeface="Montserrat Classic Bold"/>
              </a:rPr>
              <a:t>Strategies or gaining who isn’t there yet</a:t>
            </a:r>
          </a:p>
          <a:p>
            <a:pPr marL="647700" lvl="1" indent="-323850">
              <a:lnSpc>
                <a:spcPts val="6300"/>
              </a:lnSpc>
              <a:buFont typeface="Arial"/>
              <a:buChar char="•"/>
            </a:pPr>
            <a:r>
              <a:rPr lang="en-US" sz="3000">
                <a:solidFill>
                  <a:srgbClr val="1E1E1E"/>
                </a:solidFill>
                <a:latin typeface="Montserrat Classic Bold"/>
              </a:rPr>
              <a:t>Summary / conclusion</a:t>
            </a:r>
          </a:p>
          <a:p>
            <a:pPr marL="647700" lvl="1" indent="-323850">
              <a:lnSpc>
                <a:spcPts val="6300"/>
              </a:lnSpc>
              <a:buFont typeface="Arial"/>
              <a:buChar char="•"/>
            </a:pPr>
            <a:r>
              <a:rPr lang="en-US" sz="3000">
                <a:solidFill>
                  <a:srgbClr val="1E1E1E"/>
                </a:solidFill>
                <a:latin typeface="Montserrat Classic Bold"/>
              </a:rPr>
              <a:t>Call to action</a:t>
            </a:r>
          </a:p>
          <a:p>
            <a:pPr>
              <a:lnSpc>
                <a:spcPts val="4200"/>
              </a:lnSpc>
            </a:pPr>
            <a:endParaRPr lang="en-US" sz="3000">
              <a:solidFill>
                <a:srgbClr val="1E1E1E"/>
              </a:solidFill>
              <a:latin typeface="Montserrat Classic Bold"/>
            </a:endParaRPr>
          </a:p>
        </p:txBody>
      </p:sp>
      <p:sp>
        <p:nvSpPr>
          <p:cNvPr id="3" name="TextBox 3"/>
          <p:cNvSpPr txBox="1"/>
          <p:nvPr/>
        </p:nvSpPr>
        <p:spPr>
          <a:xfrm>
            <a:off x="1028700" y="1085850"/>
            <a:ext cx="7684170" cy="795020"/>
          </a:xfrm>
          <a:prstGeom prst="rect">
            <a:avLst/>
          </a:prstGeom>
        </p:spPr>
        <p:txBody>
          <a:bodyPr lIns="0" tIns="0" rIns="0" bIns="0" rtlCol="0" anchor="t">
            <a:spAutoFit/>
          </a:bodyPr>
          <a:lstStyle/>
          <a:p>
            <a:pPr algn="just">
              <a:lnSpc>
                <a:spcPts val="6160"/>
              </a:lnSpc>
            </a:pPr>
            <a:r>
              <a:rPr lang="en-US" sz="5600">
                <a:solidFill>
                  <a:srgbClr val="7DB03D"/>
                </a:solidFill>
                <a:latin typeface="Poppins Bold"/>
              </a:rPr>
              <a:t>Agenda</a:t>
            </a:r>
          </a:p>
        </p:txBody>
      </p:sp>
      <p:sp>
        <p:nvSpPr>
          <p:cNvPr id="4" name="Freeform 4"/>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AutoShape 5"/>
          <p:cNvSpPr/>
          <p:nvPr/>
        </p:nvSpPr>
        <p:spPr>
          <a:xfrm>
            <a:off x="1028700" y="1995170"/>
            <a:ext cx="6492240" cy="0"/>
          </a:xfrm>
          <a:prstGeom prst="line">
            <a:avLst/>
          </a:prstGeom>
          <a:ln w="95250" cap="flat">
            <a:solidFill>
              <a:srgbClr val="1E1E1E"/>
            </a:solidFill>
            <a:prstDash val="solid"/>
            <a:headEnd type="none" w="sm" len="sm"/>
            <a:tailEnd type="none" w="sm" len="sm"/>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029003" y="2177760"/>
            <a:ext cx="6893619" cy="36315"/>
          </a:xfrm>
          <a:prstGeom prst="line">
            <a:avLst/>
          </a:prstGeom>
          <a:ln w="95250"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1028700" y="2924142"/>
            <a:ext cx="11021479" cy="2781300"/>
          </a:xfrm>
          <a:prstGeom prst="rect">
            <a:avLst/>
          </a:prstGeom>
        </p:spPr>
        <p:txBody>
          <a:bodyPr lIns="0" tIns="0" rIns="0" bIns="0" rtlCol="0" anchor="t">
            <a:spAutoFit/>
          </a:bodyPr>
          <a:lstStyle/>
          <a:p>
            <a:pPr marL="539749" lvl="1" indent="-269875">
              <a:lnSpc>
                <a:spcPts val="3749"/>
              </a:lnSpc>
              <a:buFont typeface="Arial"/>
              <a:buChar char="•"/>
            </a:pPr>
            <a:r>
              <a:rPr lang="en-US" sz="2499">
                <a:solidFill>
                  <a:srgbClr val="000000"/>
                </a:solidFill>
                <a:latin typeface="Montserrat Classic"/>
              </a:rPr>
              <a:t>High Quality Photos &amp; Video</a:t>
            </a:r>
          </a:p>
          <a:p>
            <a:pPr marL="539749" lvl="1" indent="-269875">
              <a:lnSpc>
                <a:spcPts val="3749"/>
              </a:lnSpc>
              <a:buFont typeface="Arial"/>
              <a:buChar char="•"/>
            </a:pPr>
            <a:r>
              <a:rPr lang="en-US" sz="2499">
                <a:solidFill>
                  <a:srgbClr val="000000"/>
                </a:solidFill>
                <a:latin typeface="Montserrat Classic"/>
              </a:rPr>
              <a:t>Why You Are Different</a:t>
            </a:r>
          </a:p>
          <a:p>
            <a:pPr marL="539749" lvl="1" indent="-269875">
              <a:lnSpc>
                <a:spcPts val="3749"/>
              </a:lnSpc>
              <a:buFont typeface="Arial"/>
              <a:buChar char="•"/>
            </a:pPr>
            <a:r>
              <a:rPr lang="en-US" sz="2499">
                <a:solidFill>
                  <a:srgbClr val="000000"/>
                </a:solidFill>
                <a:latin typeface="Montserrat Classic"/>
              </a:rPr>
              <a:t>Testimonials </a:t>
            </a:r>
          </a:p>
          <a:p>
            <a:pPr marL="539749" lvl="1" indent="-269875">
              <a:lnSpc>
                <a:spcPts val="3749"/>
              </a:lnSpc>
              <a:buFont typeface="Arial"/>
              <a:buChar char="•"/>
            </a:pPr>
            <a:r>
              <a:rPr lang="en-US" sz="2499">
                <a:solidFill>
                  <a:srgbClr val="000000"/>
                </a:solidFill>
                <a:latin typeface="Montserrat Classic"/>
              </a:rPr>
              <a:t>Differentiators and Fast Facts</a:t>
            </a:r>
          </a:p>
          <a:p>
            <a:pPr marL="539749" lvl="1" indent="-269875">
              <a:lnSpc>
                <a:spcPts val="3749"/>
              </a:lnSpc>
              <a:buFont typeface="Arial"/>
              <a:buChar char="•"/>
            </a:pPr>
            <a:r>
              <a:rPr lang="en-US" sz="2499">
                <a:solidFill>
                  <a:srgbClr val="000000"/>
                </a:solidFill>
                <a:latin typeface="Montserrat Classic"/>
              </a:rPr>
              <a:t>News &amp; Events</a:t>
            </a:r>
          </a:p>
          <a:p>
            <a:pPr marL="539749" lvl="1" indent="-269875">
              <a:lnSpc>
                <a:spcPts val="3749"/>
              </a:lnSpc>
              <a:buFont typeface="Arial"/>
              <a:buChar char="•"/>
            </a:pPr>
            <a:r>
              <a:rPr lang="en-US" sz="2499">
                <a:solidFill>
                  <a:srgbClr val="000000"/>
                </a:solidFill>
                <a:latin typeface="Montserrat Classic"/>
              </a:rPr>
              <a:t>Call to Actions</a:t>
            </a:r>
          </a:p>
        </p:txBody>
      </p:sp>
      <p:sp>
        <p:nvSpPr>
          <p:cNvPr id="5" name="TextBox 5"/>
          <p:cNvSpPr txBox="1"/>
          <p:nvPr/>
        </p:nvSpPr>
        <p:spPr>
          <a:xfrm>
            <a:off x="1029003" y="120301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Visual Storytelling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029003" y="2177760"/>
            <a:ext cx="11463801" cy="52934"/>
          </a:xfrm>
          <a:prstGeom prst="line">
            <a:avLst/>
          </a:prstGeom>
          <a:ln w="95250" cap="flat">
            <a:solidFill>
              <a:srgbClr val="000000"/>
            </a:solidFill>
            <a:prstDash val="solid"/>
            <a:headEnd type="none" w="sm" len="sm"/>
            <a:tailEnd type="none" w="sm" len="sm"/>
          </a:ln>
        </p:spPr>
        <p:txBody>
          <a:bodyPr/>
          <a:lstStyle/>
          <a:p>
            <a:endParaRPr lang="en-US"/>
          </a:p>
        </p:txBody>
      </p:sp>
      <p:sp>
        <p:nvSpPr>
          <p:cNvPr id="4" name="Freeform 4"/>
          <p:cNvSpPr/>
          <p:nvPr/>
        </p:nvSpPr>
        <p:spPr>
          <a:xfrm>
            <a:off x="11538868" y="3883423"/>
            <a:ext cx="6610700" cy="3828822"/>
          </a:xfrm>
          <a:custGeom>
            <a:avLst/>
            <a:gdLst/>
            <a:ahLst/>
            <a:cxnLst/>
            <a:rect l="l" t="t" r="r" b="b"/>
            <a:pathLst>
              <a:path w="6610700" h="3828822">
                <a:moveTo>
                  <a:pt x="0" y="0"/>
                </a:moveTo>
                <a:lnTo>
                  <a:pt x="6610700" y="0"/>
                </a:lnTo>
                <a:lnTo>
                  <a:pt x="6610700" y="3828822"/>
                </a:lnTo>
                <a:lnTo>
                  <a:pt x="0" y="3828822"/>
                </a:lnTo>
                <a:lnTo>
                  <a:pt x="0" y="0"/>
                </a:lnTo>
                <a:close/>
              </a:path>
            </a:pathLst>
          </a:custGeom>
          <a:blipFill>
            <a:blip r:embed="rId4"/>
            <a:stretch>
              <a:fillRect/>
            </a:stretch>
          </a:blipFill>
        </p:spPr>
        <p:txBody>
          <a:bodyPr/>
          <a:lstStyle/>
          <a:p>
            <a:endParaRPr lang="en-US"/>
          </a:p>
        </p:txBody>
      </p:sp>
      <p:sp>
        <p:nvSpPr>
          <p:cNvPr id="5" name="Freeform 5"/>
          <p:cNvSpPr/>
          <p:nvPr/>
        </p:nvSpPr>
        <p:spPr>
          <a:xfrm>
            <a:off x="10834733" y="3678312"/>
            <a:ext cx="7453267" cy="4239046"/>
          </a:xfrm>
          <a:custGeom>
            <a:avLst/>
            <a:gdLst/>
            <a:ahLst/>
            <a:cxnLst/>
            <a:rect l="l" t="t" r="r" b="b"/>
            <a:pathLst>
              <a:path w="7453267" h="4239046">
                <a:moveTo>
                  <a:pt x="0" y="0"/>
                </a:moveTo>
                <a:lnTo>
                  <a:pt x="7453267" y="0"/>
                </a:lnTo>
                <a:lnTo>
                  <a:pt x="7453267" y="4239045"/>
                </a:lnTo>
                <a:lnTo>
                  <a:pt x="0" y="4239045"/>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029003" y="3318557"/>
            <a:ext cx="9309738" cy="6515100"/>
          </a:xfrm>
          <a:prstGeom prst="rect">
            <a:avLst/>
          </a:prstGeom>
        </p:spPr>
        <p:txBody>
          <a:bodyPr lIns="0" tIns="0" rIns="0" bIns="0" rtlCol="0" anchor="t">
            <a:spAutoFit/>
          </a:bodyPr>
          <a:lstStyle/>
          <a:p>
            <a:pPr>
              <a:lnSpc>
                <a:spcPts val="3749"/>
              </a:lnSpc>
            </a:pPr>
            <a:r>
              <a:rPr lang="en-US" sz="2499">
                <a:solidFill>
                  <a:srgbClr val="000000"/>
                </a:solidFill>
                <a:latin typeface="Montserrat Classic"/>
              </a:rPr>
              <a:t>Conversions happen on landing pages, not the homepage.</a:t>
            </a:r>
          </a:p>
          <a:p>
            <a:pPr>
              <a:lnSpc>
                <a:spcPts val="3749"/>
              </a:lnSpc>
            </a:pPr>
            <a:endParaRPr lang="en-US" sz="2499">
              <a:solidFill>
                <a:srgbClr val="000000"/>
              </a:solidFill>
              <a:latin typeface="Montserrat Classic"/>
            </a:endParaRPr>
          </a:p>
          <a:p>
            <a:pPr>
              <a:lnSpc>
                <a:spcPts val="3749"/>
              </a:lnSpc>
            </a:pPr>
            <a:r>
              <a:rPr lang="en-US" sz="2499">
                <a:solidFill>
                  <a:srgbClr val="000000"/>
                </a:solidFill>
                <a:latin typeface="Montserrat Classic Bold"/>
              </a:rPr>
              <a:t>Your Landing Page Checklist: </a:t>
            </a:r>
          </a:p>
          <a:p>
            <a:pPr>
              <a:lnSpc>
                <a:spcPts val="3749"/>
              </a:lnSpc>
            </a:pPr>
            <a:endParaRPr lang="en-US" sz="2499">
              <a:solidFill>
                <a:srgbClr val="000000"/>
              </a:solidFill>
              <a:latin typeface="Montserrat Classic Bold"/>
            </a:endParaRPr>
          </a:p>
          <a:p>
            <a:pPr marL="539749" lvl="1" indent="-269875">
              <a:lnSpc>
                <a:spcPts val="3749"/>
              </a:lnSpc>
              <a:buFont typeface="Arial"/>
              <a:buChar char="•"/>
            </a:pPr>
            <a:r>
              <a:rPr lang="en-US" sz="2499">
                <a:solidFill>
                  <a:srgbClr val="000000"/>
                </a:solidFill>
                <a:latin typeface="Montserrat Classic"/>
              </a:rPr>
              <a:t>A Clear Value Proposition</a:t>
            </a:r>
          </a:p>
          <a:p>
            <a:pPr marL="539749" lvl="1" indent="-269875">
              <a:lnSpc>
                <a:spcPts val="3749"/>
              </a:lnSpc>
              <a:buFont typeface="Arial"/>
              <a:buChar char="•"/>
            </a:pPr>
            <a:r>
              <a:rPr lang="en-US" sz="2499">
                <a:solidFill>
                  <a:srgbClr val="000000"/>
                </a:solidFill>
                <a:latin typeface="Montserrat Classic"/>
              </a:rPr>
              <a:t>What to Expect</a:t>
            </a:r>
          </a:p>
          <a:p>
            <a:pPr marL="539749" lvl="1" indent="-269875">
              <a:lnSpc>
                <a:spcPts val="3749"/>
              </a:lnSpc>
              <a:buFont typeface="Arial"/>
              <a:buChar char="•"/>
            </a:pPr>
            <a:r>
              <a:rPr lang="en-US" sz="2499">
                <a:solidFill>
                  <a:srgbClr val="000000"/>
                </a:solidFill>
                <a:latin typeface="Montserrat Classic"/>
              </a:rPr>
              <a:t>Compelling Visuals </a:t>
            </a:r>
          </a:p>
          <a:p>
            <a:pPr marL="1079499" lvl="2" indent="-359833">
              <a:lnSpc>
                <a:spcPts val="3749"/>
              </a:lnSpc>
              <a:buFont typeface="Arial"/>
              <a:buChar char="•"/>
            </a:pPr>
            <a:r>
              <a:rPr lang="en-US" sz="2499">
                <a:solidFill>
                  <a:srgbClr val="000000"/>
                </a:solidFill>
                <a:latin typeface="Montserrat Classic"/>
              </a:rPr>
              <a:t>*Video can increase conversions by as much as 80%</a:t>
            </a:r>
          </a:p>
          <a:p>
            <a:pPr marL="539749" lvl="1" indent="-269875">
              <a:lnSpc>
                <a:spcPts val="3749"/>
              </a:lnSpc>
              <a:buFont typeface="Arial"/>
              <a:buChar char="•"/>
            </a:pPr>
            <a:r>
              <a:rPr lang="en-US" sz="2499">
                <a:solidFill>
                  <a:srgbClr val="000000"/>
                </a:solidFill>
                <a:latin typeface="Montserrat Classic"/>
              </a:rPr>
              <a:t>Strong call-to-action</a:t>
            </a:r>
          </a:p>
          <a:p>
            <a:pPr marL="539749" lvl="1" indent="-269875">
              <a:lnSpc>
                <a:spcPts val="3749"/>
              </a:lnSpc>
              <a:buFont typeface="Arial"/>
              <a:buChar char="•"/>
            </a:pPr>
            <a:r>
              <a:rPr lang="en-US" sz="2499">
                <a:solidFill>
                  <a:srgbClr val="000000"/>
                </a:solidFill>
                <a:latin typeface="Montserrat Classic"/>
              </a:rPr>
              <a:t>Differentiators </a:t>
            </a:r>
          </a:p>
          <a:p>
            <a:pPr marL="539749" lvl="1" indent="-269875">
              <a:lnSpc>
                <a:spcPts val="3749"/>
              </a:lnSpc>
              <a:buFont typeface="Arial"/>
              <a:buChar char="•"/>
            </a:pPr>
            <a:r>
              <a:rPr lang="en-US" sz="2499">
                <a:solidFill>
                  <a:srgbClr val="000000"/>
                </a:solidFill>
                <a:latin typeface="Montserrat Classic"/>
              </a:rPr>
              <a:t>Short and Inviting Forms</a:t>
            </a:r>
          </a:p>
          <a:p>
            <a:pPr marL="539749" lvl="1" indent="-269875">
              <a:lnSpc>
                <a:spcPts val="3749"/>
              </a:lnSpc>
              <a:buFont typeface="Arial"/>
              <a:buChar char="•"/>
            </a:pPr>
            <a:r>
              <a:rPr lang="en-US" sz="2499">
                <a:solidFill>
                  <a:srgbClr val="000000"/>
                </a:solidFill>
                <a:latin typeface="Montserrat Classic"/>
              </a:rPr>
              <a:t>More Testimonials </a:t>
            </a:r>
          </a:p>
          <a:p>
            <a:pPr marL="539749" lvl="1" indent="-269875">
              <a:lnSpc>
                <a:spcPts val="3749"/>
              </a:lnSpc>
              <a:buFont typeface="Arial"/>
              <a:buChar char="•"/>
            </a:pPr>
            <a:r>
              <a:rPr lang="en-US" sz="2499">
                <a:solidFill>
                  <a:srgbClr val="000000"/>
                </a:solidFill>
                <a:latin typeface="Montserrat Classic"/>
              </a:rPr>
              <a:t>Upcoming Events &amp; Information Sessions</a:t>
            </a:r>
          </a:p>
          <a:p>
            <a:pPr>
              <a:lnSpc>
                <a:spcPts val="3749"/>
              </a:lnSpc>
            </a:pPr>
            <a:endParaRPr lang="en-US" sz="2499">
              <a:solidFill>
                <a:srgbClr val="000000"/>
              </a:solidFill>
              <a:latin typeface="Montserrat Classic"/>
            </a:endParaRPr>
          </a:p>
        </p:txBody>
      </p:sp>
      <p:sp>
        <p:nvSpPr>
          <p:cNvPr id="7" name="TextBox 7"/>
          <p:cNvSpPr txBox="1"/>
          <p:nvPr/>
        </p:nvSpPr>
        <p:spPr>
          <a:xfrm>
            <a:off x="1029003" y="120301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More than Just the Homepage</a:t>
            </a:r>
          </a:p>
        </p:txBody>
      </p:sp>
      <p:sp>
        <p:nvSpPr>
          <p:cNvPr id="8" name="TextBox 8"/>
          <p:cNvSpPr txBox="1"/>
          <p:nvPr/>
        </p:nvSpPr>
        <p:spPr>
          <a:xfrm>
            <a:off x="1029003" y="2624647"/>
            <a:ext cx="12239132" cy="542544"/>
          </a:xfrm>
          <a:prstGeom prst="rect">
            <a:avLst/>
          </a:prstGeom>
        </p:spPr>
        <p:txBody>
          <a:bodyPr lIns="0" tIns="0" rIns="0" bIns="0" rtlCol="0" anchor="t">
            <a:spAutoFit/>
          </a:bodyPr>
          <a:lstStyle/>
          <a:p>
            <a:pPr>
              <a:lnSpc>
                <a:spcPts val="4217"/>
              </a:lnSpc>
            </a:pPr>
            <a:r>
              <a:rPr lang="en-US" sz="3699">
                <a:solidFill>
                  <a:srgbClr val="000000"/>
                </a:solidFill>
                <a:latin typeface="Montserrat Classic Bold"/>
              </a:rPr>
              <a:t>Why Landing Pages Matter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491041"/>
            <a:ext cx="18522867" cy="6378032"/>
          </a:xfrm>
          <a:custGeom>
            <a:avLst/>
            <a:gdLst/>
            <a:ahLst/>
            <a:cxnLst/>
            <a:rect l="l" t="t" r="r" b="b"/>
            <a:pathLst>
              <a:path w="18522867" h="6378032">
                <a:moveTo>
                  <a:pt x="0" y="0"/>
                </a:moveTo>
                <a:lnTo>
                  <a:pt x="18522867" y="0"/>
                </a:lnTo>
                <a:lnTo>
                  <a:pt x="18522867" y="6378032"/>
                </a:lnTo>
                <a:lnTo>
                  <a:pt x="0" y="6378032"/>
                </a:lnTo>
                <a:lnTo>
                  <a:pt x="0" y="0"/>
                </a:lnTo>
                <a:close/>
              </a:path>
            </a:pathLst>
          </a:custGeom>
          <a:blipFill>
            <a:blip r:embed="rId2"/>
            <a:stretch>
              <a:fillRect/>
            </a:stretch>
          </a:blipFill>
        </p:spPr>
        <p:txBody>
          <a:bodyPr/>
          <a:lstStyle/>
          <a:p>
            <a:endParaRPr lang="en-US"/>
          </a:p>
        </p:txBody>
      </p:sp>
      <p:sp>
        <p:nvSpPr>
          <p:cNvPr id="3" name="Freeform 3"/>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AutoShape 4"/>
          <p:cNvSpPr/>
          <p:nvPr/>
        </p:nvSpPr>
        <p:spPr>
          <a:xfrm>
            <a:off x="1029003" y="2177760"/>
            <a:ext cx="11463801" cy="52934"/>
          </a:xfrm>
          <a:prstGeom prst="line">
            <a:avLst/>
          </a:prstGeom>
          <a:ln w="95250"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1029003" y="120301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Digital Communications</a:t>
            </a:r>
          </a:p>
        </p:txBody>
      </p:sp>
      <p:sp>
        <p:nvSpPr>
          <p:cNvPr id="6" name="TextBox 6"/>
          <p:cNvSpPr txBox="1"/>
          <p:nvPr/>
        </p:nvSpPr>
        <p:spPr>
          <a:xfrm>
            <a:off x="1029003" y="2624647"/>
            <a:ext cx="12239132" cy="542544"/>
          </a:xfrm>
          <a:prstGeom prst="rect">
            <a:avLst/>
          </a:prstGeom>
        </p:spPr>
        <p:txBody>
          <a:bodyPr lIns="0" tIns="0" rIns="0" bIns="0" rtlCol="0" anchor="t">
            <a:spAutoFit/>
          </a:bodyPr>
          <a:lstStyle/>
          <a:p>
            <a:pPr>
              <a:lnSpc>
                <a:spcPts val="4217"/>
              </a:lnSpc>
            </a:pPr>
            <a:r>
              <a:rPr lang="en-US" sz="3699">
                <a:solidFill>
                  <a:srgbClr val="000000"/>
                </a:solidFill>
                <a:latin typeface="Montserrat Classic Bold"/>
              </a:rPr>
              <a:t>Engagement Along the Path to Enrollment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flipV="1">
            <a:off x="1029003" y="2164218"/>
            <a:ext cx="3719420" cy="13542"/>
          </a:xfrm>
          <a:prstGeom prst="line">
            <a:avLst/>
          </a:prstGeom>
          <a:ln w="95250"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1029003" y="120301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Summary</a:t>
            </a:r>
          </a:p>
        </p:txBody>
      </p:sp>
      <p:sp>
        <p:nvSpPr>
          <p:cNvPr id="5" name="TextBox 5"/>
          <p:cNvSpPr txBox="1"/>
          <p:nvPr/>
        </p:nvSpPr>
        <p:spPr>
          <a:xfrm>
            <a:off x="1028700" y="2714873"/>
            <a:ext cx="16230600" cy="5581650"/>
          </a:xfrm>
          <a:prstGeom prst="rect">
            <a:avLst/>
          </a:prstGeom>
        </p:spPr>
        <p:txBody>
          <a:bodyPr lIns="0" tIns="0" rIns="0" bIns="0" rtlCol="0" anchor="t">
            <a:spAutoFit/>
          </a:bodyPr>
          <a:lstStyle/>
          <a:p>
            <a:pPr marL="539749" lvl="1" indent="-269875">
              <a:lnSpc>
                <a:spcPts val="3749"/>
              </a:lnSpc>
              <a:buFont typeface="Arial"/>
              <a:buChar char="•"/>
            </a:pPr>
            <a:r>
              <a:rPr lang="en-US" sz="2499">
                <a:solidFill>
                  <a:srgbClr val="000000"/>
                </a:solidFill>
                <a:latin typeface="Montserrat Classic"/>
              </a:rPr>
              <a:t>California is facing an enrollment drop of approximately 8%-10% over the next 10 years.</a:t>
            </a:r>
          </a:p>
          <a:p>
            <a:pPr>
              <a:lnSpc>
                <a:spcPts val="3749"/>
              </a:lnSpc>
            </a:pPr>
            <a:endParaRPr lang="en-US" sz="2499">
              <a:solidFill>
                <a:srgbClr val="000000"/>
              </a:solidFill>
              <a:latin typeface="Montserrat Classic"/>
            </a:endParaRPr>
          </a:p>
          <a:p>
            <a:pPr marL="539749" lvl="1" indent="-269875">
              <a:lnSpc>
                <a:spcPts val="3749"/>
              </a:lnSpc>
              <a:buFont typeface="Arial"/>
              <a:buChar char="•"/>
            </a:pPr>
            <a:r>
              <a:rPr lang="en-US" sz="2499">
                <a:solidFill>
                  <a:srgbClr val="000000"/>
                </a:solidFill>
                <a:latin typeface="Montserrat Classic"/>
              </a:rPr>
              <a:t>Even though there are slightly higher annual COLA numbers over that period, the COLA increases in revenue will not match the COLA increases in expenses, when taking into consideration lowering enrollment.</a:t>
            </a:r>
          </a:p>
          <a:p>
            <a:pPr>
              <a:lnSpc>
                <a:spcPts val="3749"/>
              </a:lnSpc>
            </a:pPr>
            <a:endParaRPr lang="en-US" sz="2499">
              <a:solidFill>
                <a:srgbClr val="000000"/>
              </a:solidFill>
              <a:latin typeface="Montserrat Classic"/>
            </a:endParaRPr>
          </a:p>
          <a:p>
            <a:pPr marL="539749" lvl="1" indent="-269875">
              <a:lnSpc>
                <a:spcPts val="3749"/>
              </a:lnSpc>
              <a:buFont typeface="Arial"/>
              <a:buChar char="•"/>
            </a:pPr>
            <a:r>
              <a:rPr lang="en-US" sz="2499">
                <a:solidFill>
                  <a:srgbClr val="000000"/>
                </a:solidFill>
                <a:latin typeface="Montserrat Classic"/>
              </a:rPr>
              <a:t>There will be far fewer one-time funds allocable to schools over the next several years as the State continues to maintain deficits in their budget.</a:t>
            </a:r>
          </a:p>
          <a:p>
            <a:pPr>
              <a:lnSpc>
                <a:spcPts val="3749"/>
              </a:lnSpc>
            </a:pPr>
            <a:endParaRPr lang="en-US" sz="2499">
              <a:solidFill>
                <a:srgbClr val="000000"/>
              </a:solidFill>
              <a:latin typeface="Montserrat Classic"/>
            </a:endParaRPr>
          </a:p>
          <a:p>
            <a:pPr marL="539749" lvl="1" indent="-269875">
              <a:lnSpc>
                <a:spcPts val="3749"/>
              </a:lnSpc>
              <a:buFont typeface="Arial"/>
              <a:buChar char="•"/>
            </a:pPr>
            <a:r>
              <a:rPr lang="en-US" sz="2499">
                <a:solidFill>
                  <a:srgbClr val="000000"/>
                </a:solidFill>
                <a:latin typeface="Montserrat Classic"/>
              </a:rPr>
              <a:t>Schools will be competing against one another for students in their community, and schools must be prepared to show their advantages over others.</a:t>
            </a:r>
          </a:p>
          <a:p>
            <a:pPr>
              <a:lnSpc>
                <a:spcPts val="3749"/>
              </a:lnSpc>
            </a:pPr>
            <a:endParaRPr lang="en-US" sz="2499">
              <a:solidFill>
                <a:srgbClr val="000000"/>
              </a:solidFill>
              <a:latin typeface="Montserrat Class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029003" y="2177760"/>
            <a:ext cx="5082165" cy="3077"/>
          </a:xfrm>
          <a:prstGeom prst="line">
            <a:avLst/>
          </a:prstGeom>
          <a:ln w="95250"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1029003" y="120301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Call to Action</a:t>
            </a:r>
          </a:p>
        </p:txBody>
      </p:sp>
      <p:sp>
        <p:nvSpPr>
          <p:cNvPr id="5" name="TextBox 5"/>
          <p:cNvSpPr txBox="1"/>
          <p:nvPr/>
        </p:nvSpPr>
        <p:spPr>
          <a:xfrm>
            <a:off x="1028700" y="2714873"/>
            <a:ext cx="16230600" cy="6048375"/>
          </a:xfrm>
          <a:prstGeom prst="rect">
            <a:avLst/>
          </a:prstGeom>
        </p:spPr>
        <p:txBody>
          <a:bodyPr lIns="0" tIns="0" rIns="0" bIns="0" rtlCol="0" anchor="t">
            <a:spAutoFit/>
          </a:bodyPr>
          <a:lstStyle/>
          <a:p>
            <a:pPr marL="539749" lvl="1" indent="-269875">
              <a:lnSpc>
                <a:spcPts val="3749"/>
              </a:lnSpc>
              <a:buFont typeface="Arial"/>
              <a:buChar char="•"/>
            </a:pPr>
            <a:r>
              <a:rPr lang="en-US" sz="2499">
                <a:solidFill>
                  <a:srgbClr val="000000"/>
                </a:solidFill>
                <a:latin typeface="Montserrat Classic"/>
              </a:rPr>
              <a:t>Schools all over California are facing a time where parents have greater choice to send their kids to the schools </a:t>
            </a:r>
            <a:r>
              <a:rPr lang="en-US" sz="2499" u="sng">
                <a:solidFill>
                  <a:srgbClr val="000000"/>
                </a:solidFill>
                <a:latin typeface="Montserrat Classic Bold"/>
              </a:rPr>
              <a:t>THEY </a:t>
            </a:r>
            <a:r>
              <a:rPr lang="en-US" sz="2499">
                <a:solidFill>
                  <a:srgbClr val="000000"/>
                </a:solidFill>
                <a:latin typeface="Montserrat Classic"/>
              </a:rPr>
              <a:t>are choosing for their child.</a:t>
            </a:r>
          </a:p>
          <a:p>
            <a:pPr>
              <a:lnSpc>
                <a:spcPts val="3749"/>
              </a:lnSpc>
            </a:pPr>
            <a:endParaRPr lang="en-US" sz="2499">
              <a:solidFill>
                <a:srgbClr val="000000"/>
              </a:solidFill>
              <a:latin typeface="Montserrat Classic"/>
            </a:endParaRPr>
          </a:p>
          <a:p>
            <a:pPr marL="539749" lvl="1" indent="-269875">
              <a:lnSpc>
                <a:spcPts val="3749"/>
              </a:lnSpc>
              <a:buFont typeface="Arial"/>
              <a:buChar char="•"/>
            </a:pPr>
            <a:r>
              <a:rPr lang="en-US" sz="2499">
                <a:solidFill>
                  <a:srgbClr val="000000"/>
                </a:solidFill>
                <a:latin typeface="Montserrat Classic"/>
              </a:rPr>
              <a:t>Now is the time, when many schools received cash infusions of one-time funds to make the needed changes in programs to differentiate themselves from other schools in the community.</a:t>
            </a:r>
          </a:p>
          <a:p>
            <a:pPr>
              <a:lnSpc>
                <a:spcPts val="3749"/>
              </a:lnSpc>
            </a:pPr>
            <a:endParaRPr lang="en-US" sz="2499">
              <a:solidFill>
                <a:srgbClr val="000000"/>
              </a:solidFill>
              <a:latin typeface="Montserrat Classic"/>
            </a:endParaRPr>
          </a:p>
          <a:p>
            <a:pPr marL="539749" lvl="1" indent="-269875">
              <a:lnSpc>
                <a:spcPts val="3749"/>
              </a:lnSpc>
              <a:buFont typeface="Arial"/>
              <a:buChar char="•"/>
            </a:pPr>
            <a:r>
              <a:rPr lang="en-US" sz="2499">
                <a:solidFill>
                  <a:srgbClr val="000000"/>
                </a:solidFill>
                <a:latin typeface="Montserrat Classic"/>
              </a:rPr>
              <a:t>Schools that do not adapt to the changing paradigm of lower enrollment over the next decade, may see their schools depopulated, which will result in staffing losses, program elimination, and some very hard decisions that need to be faced. Those that adapt will see improved enrollment, additional funds, and a better school environment in which to operate.</a:t>
            </a:r>
          </a:p>
          <a:p>
            <a:pPr>
              <a:lnSpc>
                <a:spcPts val="3749"/>
              </a:lnSpc>
            </a:pPr>
            <a:endParaRPr lang="en-US" sz="2499">
              <a:solidFill>
                <a:srgbClr val="000000"/>
              </a:solidFill>
              <a:latin typeface="Montserrat Classic"/>
            </a:endParaRPr>
          </a:p>
          <a:p>
            <a:pPr marL="539749" lvl="1" indent="-269875">
              <a:lnSpc>
                <a:spcPts val="3749"/>
              </a:lnSpc>
              <a:buFont typeface="Arial"/>
              <a:buChar char="•"/>
            </a:pPr>
            <a:r>
              <a:rPr lang="en-US" sz="2499">
                <a:solidFill>
                  <a:srgbClr val="000000"/>
                </a:solidFill>
                <a:latin typeface="Montserrat Classic Bold"/>
              </a:rPr>
              <a:t>NOW is the time to act!! Let’s do this!!</a:t>
            </a:r>
          </a:p>
          <a:p>
            <a:pPr>
              <a:lnSpc>
                <a:spcPts val="3749"/>
              </a:lnSpc>
            </a:pPr>
            <a:endParaRPr lang="en-US" sz="2499">
              <a:solidFill>
                <a:srgbClr val="000000"/>
              </a:solidFill>
              <a:latin typeface="Montserrat Classic 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11339" y="2168376"/>
            <a:ext cx="15432659" cy="0"/>
          </a:xfrm>
          <a:prstGeom prst="line">
            <a:avLst/>
          </a:prstGeom>
          <a:ln w="95250" cap="flat">
            <a:solidFill>
              <a:srgbClr val="1E1E1E"/>
            </a:solidFill>
            <a:prstDash val="solid"/>
            <a:headEnd type="none" w="sm" len="sm"/>
            <a:tailEnd type="none" w="sm" len="sm"/>
          </a:ln>
        </p:spPr>
        <p:txBody>
          <a:bodyPr/>
          <a:lstStyle/>
          <a:p>
            <a:endParaRPr lang="en-US"/>
          </a:p>
        </p:txBody>
      </p:sp>
      <p:sp>
        <p:nvSpPr>
          <p:cNvPr id="3" name="TextBox 3"/>
          <p:cNvSpPr txBox="1"/>
          <p:nvPr/>
        </p:nvSpPr>
        <p:spPr>
          <a:xfrm>
            <a:off x="2404577" y="1076325"/>
            <a:ext cx="5311316" cy="804545"/>
          </a:xfrm>
          <a:prstGeom prst="rect">
            <a:avLst/>
          </a:prstGeom>
        </p:spPr>
        <p:txBody>
          <a:bodyPr lIns="0" tIns="0" rIns="0" bIns="0" rtlCol="0" anchor="t">
            <a:spAutoFit/>
          </a:bodyPr>
          <a:lstStyle/>
          <a:p>
            <a:pPr algn="ctr">
              <a:lnSpc>
                <a:spcPts val="6160"/>
              </a:lnSpc>
            </a:pPr>
            <a:r>
              <a:rPr lang="en-US" sz="5600">
                <a:solidFill>
                  <a:srgbClr val="1E1E1E"/>
                </a:solidFill>
                <a:latin typeface="Montserrat Classic Bold"/>
              </a:rPr>
              <a:t>THANK YOU! </a:t>
            </a:r>
          </a:p>
        </p:txBody>
      </p:sp>
      <p:sp>
        <p:nvSpPr>
          <p:cNvPr id="4" name="TextBox 4"/>
          <p:cNvSpPr txBox="1"/>
          <p:nvPr/>
        </p:nvSpPr>
        <p:spPr>
          <a:xfrm>
            <a:off x="9800200" y="1076325"/>
            <a:ext cx="6524491" cy="804545"/>
          </a:xfrm>
          <a:prstGeom prst="rect">
            <a:avLst/>
          </a:prstGeom>
        </p:spPr>
        <p:txBody>
          <a:bodyPr lIns="0" tIns="0" rIns="0" bIns="0" rtlCol="0" anchor="t">
            <a:spAutoFit/>
          </a:bodyPr>
          <a:lstStyle/>
          <a:p>
            <a:pPr algn="ctr">
              <a:lnSpc>
                <a:spcPts val="6160"/>
              </a:lnSpc>
            </a:pPr>
            <a:r>
              <a:rPr lang="en-US" sz="5600">
                <a:solidFill>
                  <a:srgbClr val="7DB03D"/>
                </a:solidFill>
                <a:latin typeface="Montserrat Classic Bold"/>
              </a:rPr>
              <a:t>ANY QUESTIONS?</a:t>
            </a:r>
          </a:p>
        </p:txBody>
      </p:sp>
      <p:sp>
        <p:nvSpPr>
          <p:cNvPr id="5" name="Freeform 5"/>
          <p:cNvSpPr/>
          <p:nvPr/>
        </p:nvSpPr>
        <p:spPr>
          <a:xfrm>
            <a:off x="6911220" y="4133509"/>
            <a:ext cx="4504694" cy="719781"/>
          </a:xfrm>
          <a:custGeom>
            <a:avLst/>
            <a:gdLst/>
            <a:ahLst/>
            <a:cxnLst/>
            <a:rect l="l" t="t" r="r" b="b"/>
            <a:pathLst>
              <a:path w="4504694" h="719781">
                <a:moveTo>
                  <a:pt x="0" y="0"/>
                </a:moveTo>
                <a:lnTo>
                  <a:pt x="4504694" y="0"/>
                </a:lnTo>
                <a:lnTo>
                  <a:pt x="4504694" y="719780"/>
                </a:lnTo>
                <a:lnTo>
                  <a:pt x="0" y="719780"/>
                </a:lnTo>
                <a:lnTo>
                  <a:pt x="0" y="0"/>
                </a:lnTo>
                <a:close/>
              </a:path>
            </a:pathLst>
          </a:custGeom>
          <a:blipFill>
            <a:blip r:embed="rId2"/>
            <a:stretch>
              <a:fillRect/>
            </a:stretch>
          </a:blipFill>
        </p:spPr>
        <p:txBody>
          <a:bodyPr/>
          <a:lstStyle/>
          <a:p>
            <a:endParaRPr lang="en-US"/>
          </a:p>
        </p:txBody>
      </p:sp>
      <p:sp>
        <p:nvSpPr>
          <p:cNvPr id="6" name="Freeform 6"/>
          <p:cNvSpPr/>
          <p:nvPr/>
        </p:nvSpPr>
        <p:spPr>
          <a:xfrm>
            <a:off x="1311339" y="3636149"/>
            <a:ext cx="3722459" cy="1748428"/>
          </a:xfrm>
          <a:custGeom>
            <a:avLst/>
            <a:gdLst/>
            <a:ahLst/>
            <a:cxnLst/>
            <a:rect l="l" t="t" r="r" b="b"/>
            <a:pathLst>
              <a:path w="3722459" h="1748428">
                <a:moveTo>
                  <a:pt x="0" y="0"/>
                </a:moveTo>
                <a:lnTo>
                  <a:pt x="3722459" y="0"/>
                </a:lnTo>
                <a:lnTo>
                  <a:pt x="3722459" y="1748428"/>
                </a:lnTo>
                <a:lnTo>
                  <a:pt x="0" y="1748428"/>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6778819" y="5433711"/>
            <a:ext cx="4730359" cy="914400"/>
          </a:xfrm>
          <a:prstGeom prst="rect">
            <a:avLst/>
          </a:prstGeom>
        </p:spPr>
        <p:txBody>
          <a:bodyPr lIns="0" tIns="0" rIns="0" bIns="0" rtlCol="0" anchor="t">
            <a:spAutoFit/>
          </a:bodyPr>
          <a:lstStyle/>
          <a:p>
            <a:pPr algn="ctr">
              <a:lnSpc>
                <a:spcPts val="3749"/>
              </a:lnSpc>
            </a:pPr>
            <a:r>
              <a:rPr lang="en-US" sz="2499" dirty="0">
                <a:solidFill>
                  <a:srgbClr val="000000"/>
                </a:solidFill>
                <a:latin typeface="Montserrat Classic Bold"/>
              </a:rPr>
              <a:t>Philip Goulet</a:t>
            </a:r>
          </a:p>
          <a:p>
            <a:pPr algn="ctr">
              <a:lnSpc>
                <a:spcPts val="3749"/>
              </a:lnSpc>
            </a:pPr>
            <a:r>
              <a:rPr lang="en-US" sz="2499" dirty="0">
                <a:solidFill>
                  <a:srgbClr val="000000"/>
                </a:solidFill>
                <a:latin typeface="Montserrat Classic"/>
              </a:rPr>
              <a:t>philip.goulet@finalsite.com</a:t>
            </a:r>
          </a:p>
        </p:txBody>
      </p:sp>
      <p:sp>
        <p:nvSpPr>
          <p:cNvPr id="8" name="TextBox 8"/>
          <p:cNvSpPr txBox="1"/>
          <p:nvPr/>
        </p:nvSpPr>
        <p:spPr>
          <a:xfrm>
            <a:off x="691056" y="5448300"/>
            <a:ext cx="4963023" cy="914400"/>
          </a:xfrm>
          <a:prstGeom prst="rect">
            <a:avLst/>
          </a:prstGeom>
        </p:spPr>
        <p:txBody>
          <a:bodyPr lIns="0" tIns="0" rIns="0" bIns="0" rtlCol="0" anchor="t">
            <a:spAutoFit/>
          </a:bodyPr>
          <a:lstStyle/>
          <a:p>
            <a:pPr algn="ctr">
              <a:lnSpc>
                <a:spcPts val="3749"/>
              </a:lnSpc>
            </a:pPr>
            <a:r>
              <a:rPr lang="en-US" sz="2499" dirty="0">
                <a:solidFill>
                  <a:srgbClr val="000000"/>
                </a:solidFill>
                <a:latin typeface="Montserrat Classic Bold"/>
              </a:rPr>
              <a:t>Jim </a:t>
            </a:r>
            <a:r>
              <a:rPr lang="en-US" sz="2499" dirty="0" err="1">
                <a:solidFill>
                  <a:srgbClr val="000000"/>
                </a:solidFill>
                <a:latin typeface="Montserrat Classic Bold"/>
              </a:rPr>
              <a:t>Surmeian</a:t>
            </a:r>
            <a:endParaRPr lang="en-US" sz="2499" dirty="0">
              <a:solidFill>
                <a:srgbClr val="000000"/>
              </a:solidFill>
              <a:latin typeface="Montserrat Classic Bold"/>
            </a:endParaRPr>
          </a:p>
          <a:p>
            <a:pPr algn="ctr">
              <a:lnSpc>
                <a:spcPts val="3749"/>
              </a:lnSpc>
            </a:pPr>
            <a:r>
              <a:rPr lang="en-US" sz="2499" dirty="0">
                <a:solidFill>
                  <a:srgbClr val="000000"/>
                </a:solidFill>
                <a:latin typeface="Montserrat Classic"/>
              </a:rPr>
              <a:t>jsurmeian@charterimpact.com</a:t>
            </a:r>
          </a:p>
        </p:txBody>
      </p:sp>
      <p:sp>
        <p:nvSpPr>
          <p:cNvPr id="9" name="AutoShape 9"/>
          <p:cNvSpPr/>
          <p:nvPr/>
        </p:nvSpPr>
        <p:spPr>
          <a:xfrm flipH="1">
            <a:off x="6248400" y="2450913"/>
            <a:ext cx="4923" cy="5304360"/>
          </a:xfrm>
          <a:prstGeom prst="line">
            <a:avLst/>
          </a:prstGeom>
          <a:ln w="95250" cap="flat">
            <a:solidFill>
              <a:srgbClr val="1E1E1E"/>
            </a:solidFill>
            <a:prstDash val="solid"/>
            <a:headEnd type="none" w="sm" len="sm"/>
            <a:tailEnd type="none" w="sm" len="sm"/>
          </a:ln>
        </p:spPr>
        <p:txBody>
          <a:bodyPr/>
          <a:lstStyle/>
          <a:p>
            <a:endParaRPr lang="en-US"/>
          </a:p>
        </p:txBody>
      </p:sp>
      <p:sp>
        <p:nvSpPr>
          <p:cNvPr id="10" name="Freeform 10"/>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AutoShape 9">
            <a:extLst>
              <a:ext uri="{FF2B5EF4-FFF2-40B4-BE49-F238E27FC236}">
                <a16:creationId xmlns:a16="http://schemas.microsoft.com/office/drawing/2014/main" id="{13EE2437-4187-8BE0-BF45-40D1B1DD56E8}"/>
              </a:ext>
            </a:extLst>
          </p:cNvPr>
          <p:cNvSpPr/>
          <p:nvPr/>
        </p:nvSpPr>
        <p:spPr>
          <a:xfrm flipH="1">
            <a:off x="12029751" y="2491320"/>
            <a:ext cx="4923" cy="5304360"/>
          </a:xfrm>
          <a:prstGeom prst="line">
            <a:avLst/>
          </a:prstGeom>
          <a:ln w="95250" cap="flat">
            <a:solidFill>
              <a:srgbClr val="1E1E1E"/>
            </a:solidFill>
            <a:prstDash val="solid"/>
            <a:headEnd type="none" w="sm" len="sm"/>
            <a:tailEnd type="none" w="sm" len="sm"/>
          </a:ln>
        </p:spPr>
        <p:txBody>
          <a:bodyPr/>
          <a:lstStyle/>
          <a:p>
            <a:endParaRPr lang="en-US"/>
          </a:p>
        </p:txBody>
      </p:sp>
      <p:pic>
        <p:nvPicPr>
          <p:cNvPr id="12" name="Picture 2" descr="logo">
            <a:extLst>
              <a:ext uri="{FF2B5EF4-FFF2-40B4-BE49-F238E27FC236}">
                <a16:creationId xmlns:a16="http://schemas.microsoft.com/office/drawing/2014/main" id="{DE3133E2-5A41-39AA-FB04-DB82ABCDAB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51934" y="3891505"/>
            <a:ext cx="4771742" cy="13291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a:extLst>
              <a:ext uri="{FF2B5EF4-FFF2-40B4-BE49-F238E27FC236}">
                <a16:creationId xmlns:a16="http://schemas.microsoft.com/office/drawing/2014/main" id="{8F5875F4-A833-6480-D22F-8F3DC97FCFD5}"/>
              </a:ext>
            </a:extLst>
          </p:cNvPr>
          <p:cNvSpPr txBox="1"/>
          <p:nvPr/>
        </p:nvSpPr>
        <p:spPr>
          <a:xfrm>
            <a:off x="12573439" y="5433711"/>
            <a:ext cx="4730359" cy="914400"/>
          </a:xfrm>
          <a:prstGeom prst="rect">
            <a:avLst/>
          </a:prstGeom>
        </p:spPr>
        <p:txBody>
          <a:bodyPr lIns="0" tIns="0" rIns="0" bIns="0" rtlCol="0" anchor="t">
            <a:spAutoFit/>
          </a:bodyPr>
          <a:lstStyle/>
          <a:p>
            <a:pPr algn="ctr">
              <a:lnSpc>
                <a:spcPts val="3749"/>
              </a:lnSpc>
            </a:pPr>
            <a:r>
              <a:rPr lang="en-US" sz="2499" dirty="0">
                <a:solidFill>
                  <a:srgbClr val="000000"/>
                </a:solidFill>
                <a:latin typeface="Montserrat Classic Bold"/>
              </a:rPr>
              <a:t>Andrew Crowe</a:t>
            </a:r>
          </a:p>
          <a:p>
            <a:pPr algn="ctr">
              <a:lnSpc>
                <a:spcPts val="3749"/>
              </a:lnSpc>
            </a:pPr>
            <a:r>
              <a:rPr lang="en-US" sz="2499" dirty="0">
                <a:solidFill>
                  <a:srgbClr val="000000"/>
                </a:solidFill>
                <a:latin typeface="Montserrat Classic"/>
              </a:rPr>
              <a:t>Deputy Director</a:t>
            </a:r>
          </a:p>
        </p:txBody>
      </p:sp>
      <p:sp>
        <p:nvSpPr>
          <p:cNvPr id="14" name="TextBox 8">
            <a:extLst>
              <a:ext uri="{FF2B5EF4-FFF2-40B4-BE49-F238E27FC236}">
                <a16:creationId xmlns:a16="http://schemas.microsoft.com/office/drawing/2014/main" id="{6F7CF38D-2F87-9EEF-AE22-5841E20DE380}"/>
              </a:ext>
            </a:extLst>
          </p:cNvPr>
          <p:cNvSpPr txBox="1"/>
          <p:nvPr/>
        </p:nvSpPr>
        <p:spPr>
          <a:xfrm>
            <a:off x="746612" y="6591300"/>
            <a:ext cx="4963023" cy="892552"/>
          </a:xfrm>
          <a:prstGeom prst="rect">
            <a:avLst/>
          </a:prstGeom>
        </p:spPr>
        <p:txBody>
          <a:bodyPr lIns="0" tIns="0" rIns="0" bIns="0" rtlCol="0" anchor="t">
            <a:spAutoFit/>
          </a:bodyPr>
          <a:lstStyle/>
          <a:p>
            <a:pPr algn="ctr">
              <a:lnSpc>
                <a:spcPts val="3749"/>
              </a:lnSpc>
            </a:pPr>
            <a:r>
              <a:rPr lang="en-US" sz="2499" dirty="0">
                <a:solidFill>
                  <a:srgbClr val="000000"/>
                </a:solidFill>
                <a:latin typeface="Montserrat Classic Bold"/>
              </a:rPr>
              <a:t>Kate Eng</a:t>
            </a:r>
          </a:p>
          <a:p>
            <a:pPr algn="ctr">
              <a:lnSpc>
                <a:spcPts val="3749"/>
              </a:lnSpc>
            </a:pPr>
            <a:r>
              <a:rPr lang="en-US" sz="2499" dirty="0">
                <a:solidFill>
                  <a:srgbClr val="000000"/>
                </a:solidFill>
                <a:latin typeface="Montserrat Classic"/>
              </a:rPr>
              <a:t>keng@charterimpact.com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134192"/>
            <a:ext cx="16230600" cy="866775"/>
          </a:xfrm>
          <a:prstGeom prst="rect">
            <a:avLst/>
          </a:prstGeom>
        </p:spPr>
        <p:txBody>
          <a:bodyPr lIns="0" tIns="0" rIns="0" bIns="0" rtlCol="0" anchor="t">
            <a:spAutoFit/>
          </a:bodyPr>
          <a:lstStyle/>
          <a:p>
            <a:pPr algn="ctr">
              <a:lnSpc>
                <a:spcPts val="6600"/>
              </a:lnSpc>
            </a:pPr>
            <a:r>
              <a:rPr lang="en-US" sz="6000">
                <a:solidFill>
                  <a:srgbClr val="7DB03D"/>
                </a:solidFill>
                <a:latin typeface="Poppins Bold"/>
              </a:rPr>
              <a:t>Who is joining us in the room? </a:t>
            </a:r>
          </a:p>
        </p:txBody>
      </p:sp>
      <p:sp>
        <p:nvSpPr>
          <p:cNvPr id="3" name="Freeform 3"/>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flipV="1">
            <a:off x="2848322" y="5191125"/>
            <a:ext cx="12242360" cy="14288"/>
          </a:xfrm>
          <a:prstGeom prst="line">
            <a:avLst/>
          </a:prstGeom>
          <a:ln w="9525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271511" y="2437477"/>
            <a:ext cx="9754799" cy="5625583"/>
          </a:xfrm>
          <a:custGeom>
            <a:avLst/>
            <a:gdLst/>
            <a:ahLst/>
            <a:cxnLst/>
            <a:rect l="l" t="t" r="r" b="b"/>
            <a:pathLst>
              <a:path w="9754799" h="5625583">
                <a:moveTo>
                  <a:pt x="0" y="0"/>
                </a:moveTo>
                <a:lnTo>
                  <a:pt x="9754798" y="0"/>
                </a:lnTo>
                <a:lnTo>
                  <a:pt x="9754798" y="5625582"/>
                </a:lnTo>
                <a:lnTo>
                  <a:pt x="0" y="5625582"/>
                </a:lnTo>
                <a:lnTo>
                  <a:pt x="0" y="0"/>
                </a:lnTo>
                <a:close/>
              </a:path>
            </a:pathLst>
          </a:custGeom>
          <a:blipFill>
            <a:blip r:embed="rId4"/>
            <a:stretch>
              <a:fillRect l="-1889" t="-2376" r="-1129" b="-1701"/>
            </a:stretch>
          </a:blipFill>
        </p:spPr>
        <p:txBody>
          <a:bodyPr/>
          <a:lstStyle/>
          <a:p>
            <a:endParaRPr lang="en-US"/>
          </a:p>
        </p:txBody>
      </p:sp>
      <p:sp>
        <p:nvSpPr>
          <p:cNvPr id="4" name="TextBox 4"/>
          <p:cNvSpPr txBox="1"/>
          <p:nvPr/>
        </p:nvSpPr>
        <p:spPr>
          <a:xfrm>
            <a:off x="1028700" y="108585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California’s Declining Enrollment</a:t>
            </a:r>
          </a:p>
        </p:txBody>
      </p:sp>
      <p:sp>
        <p:nvSpPr>
          <p:cNvPr id="5" name="TextBox 5"/>
          <p:cNvSpPr txBox="1"/>
          <p:nvPr/>
        </p:nvSpPr>
        <p:spPr>
          <a:xfrm>
            <a:off x="1028700" y="3225165"/>
            <a:ext cx="7034672" cy="3789045"/>
          </a:xfrm>
          <a:prstGeom prst="rect">
            <a:avLst/>
          </a:prstGeom>
        </p:spPr>
        <p:txBody>
          <a:bodyPr lIns="0" tIns="0" rIns="0" bIns="0" rtlCol="0" anchor="t">
            <a:spAutoFit/>
          </a:bodyPr>
          <a:lstStyle/>
          <a:p>
            <a:pPr>
              <a:lnSpc>
                <a:spcPts val="3780"/>
              </a:lnSpc>
            </a:pPr>
            <a:r>
              <a:rPr lang="en-US" sz="2700">
                <a:solidFill>
                  <a:srgbClr val="000000"/>
                </a:solidFill>
                <a:latin typeface="Montserrat Classic Bold"/>
              </a:rPr>
              <a:t>Down 310,000 students since 2019</a:t>
            </a:r>
          </a:p>
          <a:p>
            <a:pPr>
              <a:lnSpc>
                <a:spcPts val="3780"/>
              </a:lnSpc>
            </a:pPr>
            <a:endParaRPr lang="en-US" sz="2700">
              <a:solidFill>
                <a:srgbClr val="000000"/>
              </a:solidFill>
              <a:latin typeface="Montserrat Classic Bold"/>
            </a:endParaRPr>
          </a:p>
          <a:p>
            <a:pPr>
              <a:lnSpc>
                <a:spcPts val="3780"/>
              </a:lnSpc>
            </a:pPr>
            <a:r>
              <a:rPr lang="en-US" sz="2700">
                <a:solidFill>
                  <a:srgbClr val="000000"/>
                </a:solidFill>
                <a:latin typeface="Montserrat Classic Bold"/>
              </a:rPr>
              <a:t>No large positive signs in 2023</a:t>
            </a:r>
          </a:p>
          <a:p>
            <a:pPr marL="1165863" lvl="2" indent="-388621">
              <a:lnSpc>
                <a:spcPts val="3780"/>
              </a:lnSpc>
              <a:buFont typeface="Arial"/>
              <a:buChar char="⚬"/>
            </a:pPr>
            <a:r>
              <a:rPr lang="en-US" sz="2700">
                <a:solidFill>
                  <a:srgbClr val="000000"/>
                </a:solidFill>
                <a:latin typeface="Montserrat Classic"/>
              </a:rPr>
              <a:t>40,000 more students exit</a:t>
            </a:r>
          </a:p>
          <a:p>
            <a:pPr>
              <a:lnSpc>
                <a:spcPts val="3780"/>
              </a:lnSpc>
            </a:pPr>
            <a:endParaRPr lang="en-US" sz="2700">
              <a:solidFill>
                <a:srgbClr val="000000"/>
              </a:solidFill>
              <a:latin typeface="Montserrat Classic"/>
            </a:endParaRPr>
          </a:p>
          <a:p>
            <a:pPr>
              <a:lnSpc>
                <a:spcPts val="3780"/>
              </a:lnSpc>
            </a:pPr>
            <a:r>
              <a:rPr lang="en-US" sz="2700">
                <a:solidFill>
                  <a:srgbClr val="000000"/>
                </a:solidFill>
                <a:latin typeface="Montserrat Classic Bold"/>
              </a:rPr>
              <a:t>K-12 enrollment projected to decrease</a:t>
            </a:r>
          </a:p>
          <a:p>
            <a:pPr marL="1165863" lvl="2" indent="-388621">
              <a:lnSpc>
                <a:spcPts val="3780"/>
              </a:lnSpc>
              <a:buFont typeface="Arial"/>
              <a:buChar char="⚬"/>
            </a:pPr>
            <a:r>
              <a:rPr lang="en-US" sz="2700">
                <a:solidFill>
                  <a:srgbClr val="000000"/>
                </a:solidFill>
                <a:latin typeface="Montserrat Classic"/>
              </a:rPr>
              <a:t>Tk, K, 1st hit hardest</a:t>
            </a:r>
          </a:p>
          <a:p>
            <a:pPr>
              <a:lnSpc>
                <a:spcPts val="3780"/>
              </a:lnSpc>
            </a:pPr>
            <a:endParaRPr lang="en-US" sz="2700">
              <a:solidFill>
                <a:srgbClr val="000000"/>
              </a:solidFill>
              <a:latin typeface="Montserrat Classic"/>
            </a:endParaRPr>
          </a:p>
        </p:txBody>
      </p:sp>
      <p:sp>
        <p:nvSpPr>
          <p:cNvPr id="6" name="TextBox 6"/>
          <p:cNvSpPr txBox="1"/>
          <p:nvPr/>
        </p:nvSpPr>
        <p:spPr>
          <a:xfrm>
            <a:off x="13660460" y="9729887"/>
            <a:ext cx="5223218" cy="716915"/>
          </a:xfrm>
          <a:prstGeom prst="rect">
            <a:avLst/>
          </a:prstGeom>
        </p:spPr>
        <p:txBody>
          <a:bodyPr lIns="0" tIns="0" rIns="0" bIns="0" rtlCol="0" anchor="t">
            <a:spAutoFit/>
          </a:bodyPr>
          <a:lstStyle/>
          <a:p>
            <a:pPr>
              <a:lnSpc>
                <a:spcPts val="1819"/>
              </a:lnSpc>
            </a:pPr>
            <a:r>
              <a:rPr lang="en-US" sz="1299">
                <a:solidFill>
                  <a:srgbClr val="FFFFFF"/>
                </a:solidFill>
                <a:latin typeface="Montserrat Classic Italics"/>
              </a:rPr>
              <a:t>Sources: California State Department of Finance</a:t>
            </a:r>
          </a:p>
          <a:p>
            <a:pPr>
              <a:lnSpc>
                <a:spcPts val="1819"/>
              </a:lnSpc>
            </a:pPr>
            <a:r>
              <a:rPr lang="en-US" sz="1299">
                <a:solidFill>
                  <a:srgbClr val="FFFFFF"/>
                </a:solidFill>
                <a:latin typeface="Montserrat Classic Italics"/>
              </a:rPr>
              <a:t> Public Policy Institute of California</a:t>
            </a:r>
          </a:p>
          <a:p>
            <a:pPr>
              <a:lnSpc>
                <a:spcPts val="2100"/>
              </a:lnSpc>
            </a:pPr>
            <a:endParaRPr lang="en-US" sz="1299">
              <a:solidFill>
                <a:srgbClr val="FFFFFF"/>
              </a:solidFill>
              <a:latin typeface="Montserrat Classic Italics"/>
            </a:endParaRPr>
          </a:p>
        </p:txBody>
      </p:sp>
      <p:sp>
        <p:nvSpPr>
          <p:cNvPr id="7" name="AutoShape 7"/>
          <p:cNvSpPr/>
          <p:nvPr/>
        </p:nvSpPr>
        <p:spPr>
          <a:xfrm flipV="1">
            <a:off x="1028700" y="2054251"/>
            <a:ext cx="12524881" cy="6349"/>
          </a:xfrm>
          <a:prstGeom prst="line">
            <a:avLst/>
          </a:prstGeom>
          <a:ln w="9525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7706470" y="2542683"/>
            <a:ext cx="10199297" cy="5574034"/>
          </a:xfrm>
          <a:custGeom>
            <a:avLst/>
            <a:gdLst/>
            <a:ahLst/>
            <a:cxnLst/>
            <a:rect l="l" t="t" r="r" b="b"/>
            <a:pathLst>
              <a:path w="10199297" h="5574034">
                <a:moveTo>
                  <a:pt x="0" y="0"/>
                </a:moveTo>
                <a:lnTo>
                  <a:pt x="10199297" y="0"/>
                </a:lnTo>
                <a:lnTo>
                  <a:pt x="10199297" y="5574034"/>
                </a:lnTo>
                <a:lnTo>
                  <a:pt x="0" y="5574034"/>
                </a:lnTo>
                <a:lnTo>
                  <a:pt x="0" y="0"/>
                </a:lnTo>
                <a:close/>
              </a:path>
            </a:pathLst>
          </a:custGeom>
          <a:blipFill>
            <a:blip r:embed="rId4"/>
            <a:stretch>
              <a:fillRect l="-1690" t="-2201" r="-1515" b="-2565"/>
            </a:stretch>
          </a:blipFill>
        </p:spPr>
        <p:txBody>
          <a:bodyPr/>
          <a:lstStyle/>
          <a:p>
            <a:endParaRPr lang="en-US"/>
          </a:p>
        </p:txBody>
      </p:sp>
      <p:sp>
        <p:nvSpPr>
          <p:cNvPr id="4" name="TextBox 4"/>
          <p:cNvSpPr txBox="1"/>
          <p:nvPr/>
        </p:nvSpPr>
        <p:spPr>
          <a:xfrm>
            <a:off x="1028700" y="108585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California’s Declining Enrollment</a:t>
            </a:r>
          </a:p>
        </p:txBody>
      </p:sp>
      <p:sp>
        <p:nvSpPr>
          <p:cNvPr id="5" name="TextBox 5"/>
          <p:cNvSpPr txBox="1"/>
          <p:nvPr/>
        </p:nvSpPr>
        <p:spPr>
          <a:xfrm>
            <a:off x="1028521" y="3208782"/>
            <a:ext cx="6536107" cy="3789045"/>
          </a:xfrm>
          <a:prstGeom prst="rect">
            <a:avLst/>
          </a:prstGeom>
        </p:spPr>
        <p:txBody>
          <a:bodyPr lIns="0" tIns="0" rIns="0" bIns="0" rtlCol="0" anchor="t">
            <a:spAutoFit/>
          </a:bodyPr>
          <a:lstStyle/>
          <a:p>
            <a:pPr>
              <a:lnSpc>
                <a:spcPts val="3780"/>
              </a:lnSpc>
            </a:pPr>
            <a:r>
              <a:rPr lang="en-US" sz="2700">
                <a:solidFill>
                  <a:srgbClr val="000000"/>
                </a:solidFill>
                <a:latin typeface="Montserrat Classic Bold"/>
              </a:rPr>
              <a:t>Public Education is down overall</a:t>
            </a:r>
          </a:p>
          <a:p>
            <a:pPr>
              <a:lnSpc>
                <a:spcPts val="3780"/>
              </a:lnSpc>
            </a:pPr>
            <a:endParaRPr lang="en-US" sz="2700">
              <a:solidFill>
                <a:srgbClr val="000000"/>
              </a:solidFill>
              <a:latin typeface="Montserrat Classic Bold"/>
            </a:endParaRPr>
          </a:p>
          <a:p>
            <a:pPr marL="582932" lvl="1" indent="-291466">
              <a:lnSpc>
                <a:spcPts val="3780"/>
              </a:lnSpc>
              <a:buFont typeface="Arial"/>
              <a:buChar char="•"/>
            </a:pPr>
            <a:r>
              <a:rPr lang="en-US" sz="2700">
                <a:solidFill>
                  <a:srgbClr val="000000"/>
                </a:solidFill>
                <a:latin typeface="Montserrat Classic"/>
              </a:rPr>
              <a:t>Districts are</a:t>
            </a:r>
            <a:r>
              <a:rPr lang="en-US" sz="2700">
                <a:solidFill>
                  <a:srgbClr val="000000"/>
                </a:solidFill>
                <a:latin typeface="Montserrat Classic Bold"/>
              </a:rPr>
              <a:t> losing students</a:t>
            </a:r>
          </a:p>
          <a:p>
            <a:pPr marL="582932" lvl="1" indent="-291466">
              <a:lnSpc>
                <a:spcPts val="3780"/>
              </a:lnSpc>
              <a:buFont typeface="Arial"/>
              <a:buChar char="•"/>
            </a:pPr>
            <a:r>
              <a:rPr lang="en-US" sz="2700">
                <a:solidFill>
                  <a:srgbClr val="000000"/>
                </a:solidFill>
                <a:latin typeface="Montserrat Classic"/>
              </a:rPr>
              <a:t>Charters are </a:t>
            </a:r>
            <a:r>
              <a:rPr lang="en-US" sz="2700">
                <a:solidFill>
                  <a:srgbClr val="000000"/>
                </a:solidFill>
                <a:latin typeface="Montserrat Classic Bold"/>
              </a:rPr>
              <a:t>gaining students</a:t>
            </a:r>
          </a:p>
          <a:p>
            <a:pPr>
              <a:lnSpc>
                <a:spcPts val="3780"/>
              </a:lnSpc>
            </a:pPr>
            <a:endParaRPr lang="en-US" sz="2700">
              <a:solidFill>
                <a:srgbClr val="000000"/>
              </a:solidFill>
              <a:latin typeface="Montserrat Classic Bold"/>
            </a:endParaRPr>
          </a:p>
          <a:p>
            <a:pPr>
              <a:lnSpc>
                <a:spcPts val="3780"/>
              </a:lnSpc>
            </a:pPr>
            <a:r>
              <a:rPr lang="en-US" sz="2700">
                <a:solidFill>
                  <a:srgbClr val="000000"/>
                </a:solidFill>
                <a:latin typeface="Montserrat Classic Bold"/>
              </a:rPr>
              <a:t>Private schools are up overall</a:t>
            </a:r>
          </a:p>
          <a:p>
            <a:pPr>
              <a:lnSpc>
                <a:spcPts val="3780"/>
              </a:lnSpc>
            </a:pPr>
            <a:endParaRPr lang="en-US" sz="2700">
              <a:solidFill>
                <a:srgbClr val="000000"/>
              </a:solidFill>
              <a:latin typeface="Montserrat Classic Bold"/>
            </a:endParaRPr>
          </a:p>
          <a:p>
            <a:pPr>
              <a:lnSpc>
                <a:spcPts val="3780"/>
              </a:lnSpc>
            </a:pPr>
            <a:endParaRPr lang="en-US" sz="2700">
              <a:solidFill>
                <a:srgbClr val="000000"/>
              </a:solidFill>
              <a:latin typeface="Montserrat Classic Bold"/>
            </a:endParaRPr>
          </a:p>
        </p:txBody>
      </p:sp>
      <p:sp>
        <p:nvSpPr>
          <p:cNvPr id="6" name="AutoShape 6"/>
          <p:cNvSpPr/>
          <p:nvPr/>
        </p:nvSpPr>
        <p:spPr>
          <a:xfrm flipV="1">
            <a:off x="1028700" y="2047058"/>
            <a:ext cx="12425168" cy="13542"/>
          </a:xfrm>
          <a:prstGeom prst="line">
            <a:avLst/>
          </a:prstGeom>
          <a:ln w="9525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30825" y="3240204"/>
            <a:ext cx="16011888" cy="3905483"/>
            <a:chOff x="0" y="0"/>
            <a:chExt cx="21349184" cy="5207311"/>
          </a:xfrm>
        </p:grpSpPr>
        <p:sp>
          <p:nvSpPr>
            <p:cNvPr id="4" name="Freeform 4"/>
            <p:cNvSpPr/>
            <p:nvPr/>
          </p:nvSpPr>
          <p:spPr>
            <a:xfrm>
              <a:off x="0" y="0"/>
              <a:ext cx="11751357" cy="5176834"/>
            </a:xfrm>
            <a:custGeom>
              <a:avLst/>
              <a:gdLst/>
              <a:ahLst/>
              <a:cxnLst/>
              <a:rect l="l" t="t" r="r" b="b"/>
              <a:pathLst>
                <a:path w="11751357" h="5176834">
                  <a:moveTo>
                    <a:pt x="0" y="0"/>
                  </a:moveTo>
                  <a:lnTo>
                    <a:pt x="11751357" y="0"/>
                  </a:lnTo>
                  <a:lnTo>
                    <a:pt x="11751357" y="5176834"/>
                  </a:lnTo>
                  <a:lnTo>
                    <a:pt x="0" y="5176834"/>
                  </a:lnTo>
                  <a:lnTo>
                    <a:pt x="0" y="0"/>
                  </a:lnTo>
                  <a:close/>
                </a:path>
              </a:pathLst>
            </a:custGeom>
            <a:blipFill>
              <a:blip r:embed="rId4">
                <a:extLst>
                  <a:ext uri="{96DAC541-7B7A-43D3-8B79-37D633B846F1}">
                    <asvg:svgBlip xmlns:asvg="http://schemas.microsoft.com/office/drawing/2016/SVG/main" r:embed="rId5"/>
                  </a:ext>
                </a:extLst>
              </a:blip>
              <a:stretch>
                <a:fillRect l="-145" r="-35213"/>
              </a:stretch>
            </a:blipFill>
          </p:spPr>
          <p:txBody>
            <a:bodyPr/>
            <a:lstStyle/>
            <a:p>
              <a:endParaRPr lang="en-US"/>
            </a:p>
          </p:txBody>
        </p:sp>
        <p:sp>
          <p:nvSpPr>
            <p:cNvPr id="5" name="Freeform 5"/>
            <p:cNvSpPr/>
            <p:nvPr/>
          </p:nvSpPr>
          <p:spPr>
            <a:xfrm>
              <a:off x="11618423" y="30476"/>
              <a:ext cx="9730762" cy="5176834"/>
            </a:xfrm>
            <a:custGeom>
              <a:avLst/>
              <a:gdLst/>
              <a:ahLst/>
              <a:cxnLst/>
              <a:rect l="l" t="t" r="r" b="b"/>
              <a:pathLst>
                <a:path w="9730762" h="5176834">
                  <a:moveTo>
                    <a:pt x="0" y="0"/>
                  </a:moveTo>
                  <a:lnTo>
                    <a:pt x="9730761" y="0"/>
                  </a:lnTo>
                  <a:lnTo>
                    <a:pt x="9730761" y="5176835"/>
                  </a:lnTo>
                  <a:lnTo>
                    <a:pt x="0" y="5176835"/>
                  </a:lnTo>
                  <a:lnTo>
                    <a:pt x="0" y="0"/>
                  </a:lnTo>
                  <a:close/>
                </a:path>
              </a:pathLst>
            </a:custGeom>
            <a:blipFill>
              <a:blip r:embed="rId6">
                <a:extLst>
                  <a:ext uri="{96DAC541-7B7A-43D3-8B79-37D633B846F1}">
                    <asvg:svgBlip xmlns:asvg="http://schemas.microsoft.com/office/drawing/2016/SVG/main" r:embed="rId7"/>
                  </a:ext>
                </a:extLst>
              </a:blip>
              <a:stretch>
                <a:fillRect l="-7175" r="-56290"/>
              </a:stretch>
            </a:blipFill>
          </p:spPr>
          <p:txBody>
            <a:bodyPr/>
            <a:lstStyle/>
            <a:p>
              <a:endParaRPr lang="en-US"/>
            </a:p>
          </p:txBody>
        </p:sp>
      </p:grpSp>
      <p:sp>
        <p:nvSpPr>
          <p:cNvPr id="6" name="AutoShape 6"/>
          <p:cNvSpPr/>
          <p:nvPr/>
        </p:nvSpPr>
        <p:spPr>
          <a:xfrm>
            <a:off x="1028700" y="2060600"/>
            <a:ext cx="7699848" cy="0"/>
          </a:xfrm>
          <a:prstGeom prst="line">
            <a:avLst/>
          </a:prstGeom>
          <a:ln w="95250" cap="flat">
            <a:solidFill>
              <a:srgbClr val="000000"/>
            </a:solidFill>
            <a:prstDash val="solid"/>
            <a:headEnd type="none" w="sm" len="sm"/>
            <a:tailEnd type="none" w="sm" len="sm"/>
          </a:ln>
        </p:spPr>
        <p:txBody>
          <a:bodyPr/>
          <a:lstStyle/>
          <a:p>
            <a:endParaRPr lang="en-US"/>
          </a:p>
        </p:txBody>
      </p:sp>
      <p:sp>
        <p:nvSpPr>
          <p:cNvPr id="7" name="Freeform 7"/>
          <p:cNvSpPr/>
          <p:nvPr/>
        </p:nvSpPr>
        <p:spPr>
          <a:xfrm>
            <a:off x="6402280" y="4085336"/>
            <a:ext cx="1410004" cy="2116328"/>
          </a:xfrm>
          <a:custGeom>
            <a:avLst/>
            <a:gdLst/>
            <a:ahLst/>
            <a:cxnLst/>
            <a:rect l="l" t="t" r="r" b="b"/>
            <a:pathLst>
              <a:path w="1410004" h="2116328">
                <a:moveTo>
                  <a:pt x="0" y="0"/>
                </a:moveTo>
                <a:lnTo>
                  <a:pt x="1410004" y="0"/>
                </a:lnTo>
                <a:lnTo>
                  <a:pt x="1410004" y="2116328"/>
                </a:lnTo>
                <a:lnTo>
                  <a:pt x="0" y="21163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0084953" y="4245242"/>
            <a:ext cx="2123660" cy="1956422"/>
          </a:xfrm>
          <a:custGeom>
            <a:avLst/>
            <a:gdLst/>
            <a:ahLst/>
            <a:cxnLst/>
            <a:rect l="l" t="t" r="r" b="b"/>
            <a:pathLst>
              <a:path w="2123660" h="1956422">
                <a:moveTo>
                  <a:pt x="0" y="0"/>
                </a:moveTo>
                <a:lnTo>
                  <a:pt x="2123660" y="0"/>
                </a:lnTo>
                <a:lnTo>
                  <a:pt x="2123660" y="1956422"/>
                </a:lnTo>
                <a:lnTo>
                  <a:pt x="0" y="19564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14247976" y="4140899"/>
            <a:ext cx="2048860" cy="2104093"/>
          </a:xfrm>
          <a:custGeom>
            <a:avLst/>
            <a:gdLst/>
            <a:ahLst/>
            <a:cxnLst/>
            <a:rect l="l" t="t" r="r" b="b"/>
            <a:pathLst>
              <a:path w="2048860" h="2104093">
                <a:moveTo>
                  <a:pt x="0" y="0"/>
                </a:moveTo>
                <a:lnTo>
                  <a:pt x="2048860" y="0"/>
                </a:lnTo>
                <a:lnTo>
                  <a:pt x="2048860" y="2104092"/>
                </a:lnTo>
                <a:lnTo>
                  <a:pt x="0" y="210409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TextBox 10"/>
          <p:cNvSpPr txBox="1"/>
          <p:nvPr/>
        </p:nvSpPr>
        <p:spPr>
          <a:xfrm>
            <a:off x="1028700" y="7521914"/>
            <a:ext cx="3407313" cy="402336"/>
          </a:xfrm>
          <a:prstGeom prst="rect">
            <a:avLst/>
          </a:prstGeom>
        </p:spPr>
        <p:txBody>
          <a:bodyPr lIns="0" tIns="0" rIns="0" bIns="0" rtlCol="0" anchor="t">
            <a:spAutoFit/>
          </a:bodyPr>
          <a:lstStyle/>
          <a:p>
            <a:pPr algn="ctr">
              <a:lnSpc>
                <a:spcPts val="3191"/>
              </a:lnSpc>
            </a:pPr>
            <a:r>
              <a:rPr lang="en-US" sz="2799">
                <a:solidFill>
                  <a:srgbClr val="000000"/>
                </a:solidFill>
                <a:latin typeface="Montserrat Classic"/>
              </a:rPr>
              <a:t>Accurate Budgets</a:t>
            </a:r>
          </a:p>
        </p:txBody>
      </p:sp>
      <p:sp>
        <p:nvSpPr>
          <p:cNvPr id="11" name="TextBox 11"/>
          <p:cNvSpPr txBox="1"/>
          <p:nvPr/>
        </p:nvSpPr>
        <p:spPr>
          <a:xfrm>
            <a:off x="1028700" y="108585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Retention Strategies</a:t>
            </a:r>
          </a:p>
        </p:txBody>
      </p:sp>
      <p:sp>
        <p:nvSpPr>
          <p:cNvPr id="12" name="TextBox 12"/>
          <p:cNvSpPr txBox="1"/>
          <p:nvPr/>
        </p:nvSpPr>
        <p:spPr>
          <a:xfrm>
            <a:off x="5403626" y="7521914"/>
            <a:ext cx="3407313" cy="402336"/>
          </a:xfrm>
          <a:prstGeom prst="rect">
            <a:avLst/>
          </a:prstGeom>
        </p:spPr>
        <p:txBody>
          <a:bodyPr lIns="0" tIns="0" rIns="0" bIns="0" rtlCol="0" anchor="t">
            <a:spAutoFit/>
          </a:bodyPr>
          <a:lstStyle/>
          <a:p>
            <a:pPr algn="ctr">
              <a:lnSpc>
                <a:spcPts val="3191"/>
              </a:lnSpc>
            </a:pPr>
            <a:r>
              <a:rPr lang="en-US" sz="2799">
                <a:solidFill>
                  <a:srgbClr val="000000"/>
                </a:solidFill>
                <a:latin typeface="Montserrat Classic"/>
              </a:rPr>
              <a:t>One-time Funding</a:t>
            </a:r>
          </a:p>
        </p:txBody>
      </p:sp>
      <p:sp>
        <p:nvSpPr>
          <p:cNvPr id="13" name="TextBox 13"/>
          <p:cNvSpPr txBox="1"/>
          <p:nvPr/>
        </p:nvSpPr>
        <p:spPr>
          <a:xfrm>
            <a:off x="9443127" y="7521914"/>
            <a:ext cx="3407313" cy="402336"/>
          </a:xfrm>
          <a:prstGeom prst="rect">
            <a:avLst/>
          </a:prstGeom>
        </p:spPr>
        <p:txBody>
          <a:bodyPr lIns="0" tIns="0" rIns="0" bIns="0" rtlCol="0" anchor="t">
            <a:spAutoFit/>
          </a:bodyPr>
          <a:lstStyle/>
          <a:p>
            <a:pPr algn="ctr">
              <a:lnSpc>
                <a:spcPts val="3191"/>
              </a:lnSpc>
            </a:pPr>
            <a:r>
              <a:rPr lang="en-US" sz="2799">
                <a:solidFill>
                  <a:srgbClr val="000000"/>
                </a:solidFill>
                <a:latin typeface="Montserrat Classic"/>
              </a:rPr>
              <a:t>Difficult Decisions</a:t>
            </a:r>
          </a:p>
        </p:txBody>
      </p:sp>
      <p:sp>
        <p:nvSpPr>
          <p:cNvPr id="14" name="TextBox 14"/>
          <p:cNvSpPr txBox="1"/>
          <p:nvPr/>
        </p:nvSpPr>
        <p:spPr>
          <a:xfrm>
            <a:off x="13448788" y="7521914"/>
            <a:ext cx="3407313" cy="402336"/>
          </a:xfrm>
          <a:prstGeom prst="rect">
            <a:avLst/>
          </a:prstGeom>
        </p:spPr>
        <p:txBody>
          <a:bodyPr lIns="0" tIns="0" rIns="0" bIns="0" rtlCol="0" anchor="t">
            <a:spAutoFit/>
          </a:bodyPr>
          <a:lstStyle/>
          <a:p>
            <a:pPr algn="ctr">
              <a:lnSpc>
                <a:spcPts val="3191"/>
              </a:lnSpc>
            </a:pPr>
            <a:r>
              <a:rPr lang="en-US" sz="2799">
                <a:solidFill>
                  <a:srgbClr val="000000"/>
                </a:solidFill>
                <a:latin typeface="Montserrat Classic"/>
              </a:rPr>
              <a:t>Revisioning</a:t>
            </a:r>
          </a:p>
        </p:txBody>
      </p:sp>
      <p:sp>
        <p:nvSpPr>
          <p:cNvPr id="15" name="Freeform 15"/>
          <p:cNvSpPr/>
          <p:nvPr/>
        </p:nvSpPr>
        <p:spPr>
          <a:xfrm>
            <a:off x="1808502" y="4111745"/>
            <a:ext cx="2133246" cy="2133246"/>
          </a:xfrm>
          <a:custGeom>
            <a:avLst/>
            <a:gdLst/>
            <a:ahLst/>
            <a:cxnLst/>
            <a:rect l="l" t="t" r="r" b="b"/>
            <a:pathLst>
              <a:path w="2133246" h="2133246">
                <a:moveTo>
                  <a:pt x="0" y="0"/>
                </a:moveTo>
                <a:lnTo>
                  <a:pt x="2133246" y="0"/>
                </a:lnTo>
                <a:lnTo>
                  <a:pt x="2133246" y="2133246"/>
                </a:lnTo>
                <a:lnTo>
                  <a:pt x="0" y="213324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12636" y="3060581"/>
            <a:ext cx="9341305" cy="4772557"/>
          </a:xfrm>
          <a:custGeom>
            <a:avLst/>
            <a:gdLst/>
            <a:ahLst/>
            <a:cxnLst/>
            <a:rect l="l" t="t" r="r" b="b"/>
            <a:pathLst>
              <a:path w="9341305" h="4772557">
                <a:moveTo>
                  <a:pt x="0" y="0"/>
                </a:moveTo>
                <a:lnTo>
                  <a:pt x="9341305" y="0"/>
                </a:lnTo>
                <a:lnTo>
                  <a:pt x="9341305" y="4772557"/>
                </a:lnTo>
                <a:lnTo>
                  <a:pt x="0" y="477255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1510048" y="3768884"/>
            <a:ext cx="3355950" cy="3355950"/>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00EED"/>
            </a:solidFill>
          </p:spPr>
          <p:txBody>
            <a:bodyPr/>
            <a:lstStyle/>
            <a:p>
              <a:endParaRPr lang="en-US"/>
            </a:p>
          </p:txBody>
        </p:sp>
      </p:grpSp>
      <p:sp>
        <p:nvSpPr>
          <p:cNvPr id="5" name="Freeform 5"/>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AutoShape 6"/>
          <p:cNvSpPr/>
          <p:nvPr/>
        </p:nvSpPr>
        <p:spPr>
          <a:xfrm flipV="1">
            <a:off x="1028700" y="2047058"/>
            <a:ext cx="10209294" cy="13542"/>
          </a:xfrm>
          <a:prstGeom prst="line">
            <a:avLst/>
          </a:prstGeom>
          <a:ln w="95250" cap="flat">
            <a:solidFill>
              <a:srgbClr val="000000"/>
            </a:solidFill>
            <a:prstDash val="solid"/>
            <a:headEnd type="none" w="sm" len="sm"/>
            <a:tailEnd type="none" w="sm" len="sm"/>
          </a:ln>
        </p:spPr>
        <p:txBody>
          <a:bodyPr/>
          <a:lstStyle/>
          <a:p>
            <a:endParaRPr lang="en-US"/>
          </a:p>
        </p:txBody>
      </p:sp>
      <p:sp>
        <p:nvSpPr>
          <p:cNvPr id="7" name="Freeform 7"/>
          <p:cNvSpPr/>
          <p:nvPr/>
        </p:nvSpPr>
        <p:spPr>
          <a:xfrm>
            <a:off x="1893719" y="4149225"/>
            <a:ext cx="2588609" cy="2588609"/>
          </a:xfrm>
          <a:custGeom>
            <a:avLst/>
            <a:gdLst/>
            <a:ahLst/>
            <a:cxnLst/>
            <a:rect l="l" t="t" r="r" b="b"/>
            <a:pathLst>
              <a:path w="2588609" h="2588609">
                <a:moveTo>
                  <a:pt x="0" y="0"/>
                </a:moveTo>
                <a:lnTo>
                  <a:pt x="2588609" y="0"/>
                </a:lnTo>
                <a:lnTo>
                  <a:pt x="2588609" y="2588610"/>
                </a:lnTo>
                <a:lnTo>
                  <a:pt x="0" y="25886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10818476" y="3326012"/>
            <a:ext cx="4262087" cy="777240"/>
          </a:xfrm>
          <a:prstGeom prst="rect">
            <a:avLst/>
          </a:prstGeom>
        </p:spPr>
        <p:txBody>
          <a:bodyPr lIns="0" tIns="0" rIns="0" bIns="0" rtlCol="0" anchor="t">
            <a:spAutoFit/>
          </a:bodyPr>
          <a:lstStyle/>
          <a:p>
            <a:pPr marL="453390" lvl="1" indent="-226695">
              <a:lnSpc>
                <a:spcPts val="3150"/>
              </a:lnSpc>
              <a:buFont typeface="Arial"/>
              <a:buChar char="•"/>
            </a:pPr>
            <a:r>
              <a:rPr lang="en-US" sz="2100">
                <a:solidFill>
                  <a:srgbClr val="000000"/>
                </a:solidFill>
                <a:latin typeface="Montserrat Classic"/>
              </a:rPr>
              <a:t>At your school</a:t>
            </a:r>
          </a:p>
          <a:p>
            <a:pPr marL="453390" lvl="1" indent="-226695">
              <a:lnSpc>
                <a:spcPts val="3150"/>
              </a:lnSpc>
              <a:buFont typeface="Arial"/>
              <a:buChar char="•"/>
            </a:pPr>
            <a:r>
              <a:rPr lang="en-US" sz="2100">
                <a:solidFill>
                  <a:srgbClr val="000000"/>
                </a:solidFill>
                <a:latin typeface="Montserrat Classic"/>
              </a:rPr>
              <a:t>In your district / community </a:t>
            </a:r>
          </a:p>
        </p:txBody>
      </p:sp>
      <p:sp>
        <p:nvSpPr>
          <p:cNvPr id="9" name="TextBox 9"/>
          <p:cNvSpPr txBox="1"/>
          <p:nvPr/>
        </p:nvSpPr>
        <p:spPr>
          <a:xfrm>
            <a:off x="10818476" y="5399816"/>
            <a:ext cx="10460916" cy="1177290"/>
          </a:xfrm>
          <a:prstGeom prst="rect">
            <a:avLst/>
          </a:prstGeom>
        </p:spPr>
        <p:txBody>
          <a:bodyPr lIns="0" tIns="0" rIns="0" bIns="0" rtlCol="0" anchor="t">
            <a:spAutoFit/>
          </a:bodyPr>
          <a:lstStyle/>
          <a:p>
            <a:pPr marL="453390" lvl="1" indent="-226695">
              <a:lnSpc>
                <a:spcPts val="3150"/>
              </a:lnSpc>
              <a:buFont typeface="Arial"/>
              <a:buChar char="•"/>
            </a:pPr>
            <a:r>
              <a:rPr lang="en-US" sz="2100">
                <a:solidFill>
                  <a:srgbClr val="000000"/>
                </a:solidFill>
                <a:latin typeface="Montserrat Classic"/>
              </a:rPr>
              <a:t>How much is driven by unused one-time funds?</a:t>
            </a:r>
          </a:p>
          <a:p>
            <a:pPr marL="453390" lvl="1" indent="-226695">
              <a:lnSpc>
                <a:spcPts val="3150"/>
              </a:lnSpc>
              <a:buFont typeface="Arial"/>
              <a:buChar char="•"/>
            </a:pPr>
            <a:r>
              <a:rPr lang="en-US" sz="2100">
                <a:solidFill>
                  <a:srgbClr val="000000"/>
                </a:solidFill>
                <a:latin typeface="Montserrat Classic"/>
              </a:rPr>
              <a:t>How much is due to financial management?</a:t>
            </a:r>
          </a:p>
          <a:p>
            <a:pPr>
              <a:lnSpc>
                <a:spcPts val="3150"/>
              </a:lnSpc>
            </a:pPr>
            <a:endParaRPr lang="en-US" sz="2100">
              <a:solidFill>
                <a:srgbClr val="000000"/>
              </a:solidFill>
              <a:latin typeface="Montserrat Classic"/>
            </a:endParaRPr>
          </a:p>
        </p:txBody>
      </p:sp>
      <p:sp>
        <p:nvSpPr>
          <p:cNvPr id="10" name="TextBox 10"/>
          <p:cNvSpPr txBox="1"/>
          <p:nvPr/>
        </p:nvSpPr>
        <p:spPr>
          <a:xfrm>
            <a:off x="10818476" y="7445645"/>
            <a:ext cx="7469524" cy="1177290"/>
          </a:xfrm>
          <a:prstGeom prst="rect">
            <a:avLst/>
          </a:prstGeom>
        </p:spPr>
        <p:txBody>
          <a:bodyPr lIns="0" tIns="0" rIns="0" bIns="0" rtlCol="0" anchor="t">
            <a:spAutoFit/>
          </a:bodyPr>
          <a:lstStyle/>
          <a:p>
            <a:pPr marL="453390" lvl="1" indent="-226695">
              <a:lnSpc>
                <a:spcPts val="3150"/>
              </a:lnSpc>
              <a:buFont typeface="Arial"/>
              <a:buChar char="•"/>
            </a:pPr>
            <a:r>
              <a:rPr lang="en-US" sz="2100">
                <a:solidFill>
                  <a:srgbClr val="000000"/>
                </a:solidFill>
                <a:latin typeface="Montserrat Classic"/>
              </a:rPr>
              <a:t>Surpluses annually or deficits</a:t>
            </a:r>
          </a:p>
          <a:p>
            <a:pPr marL="453390" lvl="1" indent="-226695">
              <a:lnSpc>
                <a:spcPts val="3150"/>
              </a:lnSpc>
              <a:buFont typeface="Arial"/>
              <a:buChar char="•"/>
            </a:pPr>
            <a:r>
              <a:rPr lang="en-US" sz="2100">
                <a:solidFill>
                  <a:srgbClr val="000000"/>
                </a:solidFill>
                <a:latin typeface="Montserrat Classic"/>
              </a:rPr>
              <a:t>Enrollment decreasing/flat/increasing</a:t>
            </a:r>
          </a:p>
          <a:p>
            <a:pPr marL="453390" lvl="1" indent="-226695">
              <a:lnSpc>
                <a:spcPts val="3150"/>
              </a:lnSpc>
              <a:buFont typeface="Arial"/>
              <a:buChar char="•"/>
            </a:pPr>
            <a:r>
              <a:rPr lang="en-US" sz="2100">
                <a:solidFill>
                  <a:srgbClr val="000000"/>
                </a:solidFill>
                <a:latin typeface="Montserrat Classic"/>
              </a:rPr>
              <a:t>What happens when one-time monies go away?</a:t>
            </a:r>
          </a:p>
        </p:txBody>
      </p:sp>
      <p:sp>
        <p:nvSpPr>
          <p:cNvPr id="11" name="TextBox 11"/>
          <p:cNvSpPr txBox="1"/>
          <p:nvPr/>
        </p:nvSpPr>
        <p:spPr>
          <a:xfrm>
            <a:off x="10818476" y="2753477"/>
            <a:ext cx="6588725" cy="40233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Pre-pandemic vs. post-pandemic</a:t>
            </a:r>
          </a:p>
        </p:txBody>
      </p:sp>
      <p:sp>
        <p:nvSpPr>
          <p:cNvPr id="12" name="TextBox 12"/>
          <p:cNvSpPr txBox="1"/>
          <p:nvPr/>
        </p:nvSpPr>
        <p:spPr>
          <a:xfrm>
            <a:off x="10818476" y="4827282"/>
            <a:ext cx="7469524" cy="40233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Fund balance (positive &amp; trending up?)</a:t>
            </a:r>
          </a:p>
        </p:txBody>
      </p:sp>
      <p:sp>
        <p:nvSpPr>
          <p:cNvPr id="13" name="TextBox 13"/>
          <p:cNvSpPr txBox="1"/>
          <p:nvPr/>
        </p:nvSpPr>
        <p:spPr>
          <a:xfrm>
            <a:off x="10818476" y="6873110"/>
            <a:ext cx="6156635" cy="40233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5-year Financial Outlook</a:t>
            </a:r>
          </a:p>
        </p:txBody>
      </p:sp>
      <p:sp>
        <p:nvSpPr>
          <p:cNvPr id="14" name="TextBox 14"/>
          <p:cNvSpPr txBox="1"/>
          <p:nvPr/>
        </p:nvSpPr>
        <p:spPr>
          <a:xfrm>
            <a:off x="8074574" y="3293194"/>
            <a:ext cx="2079367" cy="842210"/>
          </a:xfrm>
          <a:prstGeom prst="rect">
            <a:avLst/>
          </a:prstGeom>
        </p:spPr>
        <p:txBody>
          <a:bodyPr lIns="0" tIns="0" rIns="0" bIns="0" rtlCol="0" anchor="t">
            <a:spAutoFit/>
          </a:bodyPr>
          <a:lstStyle/>
          <a:p>
            <a:pPr>
              <a:lnSpc>
                <a:spcPts val="2235"/>
              </a:lnSpc>
            </a:pPr>
            <a:r>
              <a:rPr lang="en-US" sz="1961">
                <a:solidFill>
                  <a:srgbClr val="000000"/>
                </a:solidFill>
                <a:latin typeface="Montserrat Classic"/>
              </a:rPr>
              <a:t>ENROLLMENT TRENDS</a:t>
            </a:r>
          </a:p>
          <a:p>
            <a:pPr>
              <a:lnSpc>
                <a:spcPts val="2235"/>
              </a:lnSpc>
            </a:pPr>
            <a:endParaRPr lang="en-US" sz="1961">
              <a:solidFill>
                <a:srgbClr val="000000"/>
              </a:solidFill>
              <a:latin typeface="Montserrat Classic"/>
            </a:endParaRPr>
          </a:p>
        </p:txBody>
      </p:sp>
      <p:sp>
        <p:nvSpPr>
          <p:cNvPr id="15" name="TextBox 15"/>
          <p:cNvSpPr txBox="1"/>
          <p:nvPr/>
        </p:nvSpPr>
        <p:spPr>
          <a:xfrm>
            <a:off x="7091045" y="3375712"/>
            <a:ext cx="787579" cy="393172"/>
          </a:xfrm>
          <a:prstGeom prst="rect">
            <a:avLst/>
          </a:prstGeom>
        </p:spPr>
        <p:txBody>
          <a:bodyPr lIns="0" tIns="0" rIns="0" bIns="0" rtlCol="0" anchor="t">
            <a:spAutoFit/>
          </a:bodyPr>
          <a:lstStyle/>
          <a:p>
            <a:pPr algn="ctr">
              <a:lnSpc>
                <a:spcPts val="3021"/>
              </a:lnSpc>
            </a:pPr>
            <a:r>
              <a:rPr lang="en-US" sz="2650">
                <a:solidFill>
                  <a:srgbClr val="FFFFFF"/>
                </a:solidFill>
                <a:latin typeface="Montserrat Classic"/>
              </a:rPr>
              <a:t>01</a:t>
            </a:r>
          </a:p>
        </p:txBody>
      </p:sp>
      <p:sp>
        <p:nvSpPr>
          <p:cNvPr id="16" name="TextBox 16"/>
          <p:cNvSpPr txBox="1"/>
          <p:nvPr/>
        </p:nvSpPr>
        <p:spPr>
          <a:xfrm>
            <a:off x="8074574" y="5160303"/>
            <a:ext cx="1789625" cy="566455"/>
          </a:xfrm>
          <a:prstGeom prst="rect">
            <a:avLst/>
          </a:prstGeom>
        </p:spPr>
        <p:txBody>
          <a:bodyPr lIns="0" tIns="0" rIns="0" bIns="0" rtlCol="0" anchor="t">
            <a:spAutoFit/>
          </a:bodyPr>
          <a:lstStyle/>
          <a:p>
            <a:pPr>
              <a:lnSpc>
                <a:spcPts val="2235"/>
              </a:lnSpc>
            </a:pPr>
            <a:r>
              <a:rPr lang="en-US" sz="1961">
                <a:solidFill>
                  <a:srgbClr val="000000"/>
                </a:solidFill>
                <a:latin typeface="Montserrat Classic"/>
              </a:rPr>
              <a:t>FUND BALANCE</a:t>
            </a:r>
          </a:p>
        </p:txBody>
      </p:sp>
      <p:sp>
        <p:nvSpPr>
          <p:cNvPr id="17" name="TextBox 17"/>
          <p:cNvSpPr txBox="1"/>
          <p:nvPr/>
        </p:nvSpPr>
        <p:spPr>
          <a:xfrm>
            <a:off x="7091045" y="5237245"/>
            <a:ext cx="787579" cy="393172"/>
          </a:xfrm>
          <a:prstGeom prst="rect">
            <a:avLst/>
          </a:prstGeom>
        </p:spPr>
        <p:txBody>
          <a:bodyPr lIns="0" tIns="0" rIns="0" bIns="0" rtlCol="0" anchor="t">
            <a:spAutoFit/>
          </a:bodyPr>
          <a:lstStyle/>
          <a:p>
            <a:pPr algn="ctr">
              <a:lnSpc>
                <a:spcPts val="3021"/>
              </a:lnSpc>
            </a:pPr>
            <a:r>
              <a:rPr lang="en-US" sz="2650">
                <a:solidFill>
                  <a:srgbClr val="FFFFFF"/>
                </a:solidFill>
                <a:latin typeface="Montserrat Classic"/>
              </a:rPr>
              <a:t>02</a:t>
            </a:r>
          </a:p>
        </p:txBody>
      </p:sp>
      <p:sp>
        <p:nvSpPr>
          <p:cNvPr id="18" name="TextBox 18"/>
          <p:cNvSpPr txBox="1"/>
          <p:nvPr/>
        </p:nvSpPr>
        <p:spPr>
          <a:xfrm>
            <a:off x="8074574" y="7008874"/>
            <a:ext cx="2079367" cy="566455"/>
          </a:xfrm>
          <a:prstGeom prst="rect">
            <a:avLst/>
          </a:prstGeom>
        </p:spPr>
        <p:txBody>
          <a:bodyPr lIns="0" tIns="0" rIns="0" bIns="0" rtlCol="0" anchor="t">
            <a:spAutoFit/>
          </a:bodyPr>
          <a:lstStyle/>
          <a:p>
            <a:pPr>
              <a:lnSpc>
                <a:spcPts val="2235"/>
              </a:lnSpc>
            </a:pPr>
            <a:r>
              <a:rPr lang="en-US" sz="1961">
                <a:solidFill>
                  <a:srgbClr val="000000"/>
                </a:solidFill>
                <a:latin typeface="Montserrat Classic"/>
              </a:rPr>
              <a:t>5-YEAR OUTLOOK</a:t>
            </a:r>
          </a:p>
        </p:txBody>
      </p:sp>
      <p:sp>
        <p:nvSpPr>
          <p:cNvPr id="19" name="TextBox 19"/>
          <p:cNvSpPr txBox="1"/>
          <p:nvPr/>
        </p:nvSpPr>
        <p:spPr>
          <a:xfrm>
            <a:off x="7091045" y="7100278"/>
            <a:ext cx="787579" cy="393172"/>
          </a:xfrm>
          <a:prstGeom prst="rect">
            <a:avLst/>
          </a:prstGeom>
        </p:spPr>
        <p:txBody>
          <a:bodyPr lIns="0" tIns="0" rIns="0" bIns="0" rtlCol="0" anchor="t">
            <a:spAutoFit/>
          </a:bodyPr>
          <a:lstStyle/>
          <a:p>
            <a:pPr algn="ctr">
              <a:lnSpc>
                <a:spcPts val="3021"/>
              </a:lnSpc>
            </a:pPr>
            <a:r>
              <a:rPr lang="en-US" sz="2650">
                <a:solidFill>
                  <a:srgbClr val="FFFFFF"/>
                </a:solidFill>
                <a:latin typeface="Montserrat Classic"/>
              </a:rPr>
              <a:t>03</a:t>
            </a:r>
          </a:p>
        </p:txBody>
      </p:sp>
      <p:sp>
        <p:nvSpPr>
          <p:cNvPr id="20" name="TextBox 20"/>
          <p:cNvSpPr txBox="1"/>
          <p:nvPr/>
        </p:nvSpPr>
        <p:spPr>
          <a:xfrm>
            <a:off x="1028700" y="108585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How do we budget for this?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flipV="1">
            <a:off x="1028700" y="2030440"/>
            <a:ext cx="6553148" cy="30161"/>
          </a:xfrm>
          <a:prstGeom prst="line">
            <a:avLst/>
          </a:prstGeom>
          <a:ln w="95250" cap="flat">
            <a:solidFill>
              <a:srgbClr val="000000"/>
            </a:solidFill>
            <a:prstDash val="solid"/>
            <a:headEnd type="none" w="sm" len="sm"/>
            <a:tailEnd type="none" w="sm" len="sm"/>
          </a:ln>
        </p:spPr>
        <p:txBody>
          <a:bodyPr/>
          <a:lstStyle/>
          <a:p>
            <a:endParaRPr lang="en-US"/>
          </a:p>
        </p:txBody>
      </p:sp>
      <p:sp>
        <p:nvSpPr>
          <p:cNvPr id="4" name="Freeform 4"/>
          <p:cNvSpPr/>
          <p:nvPr/>
        </p:nvSpPr>
        <p:spPr>
          <a:xfrm>
            <a:off x="2207988" y="2696378"/>
            <a:ext cx="14713357" cy="5577681"/>
          </a:xfrm>
          <a:custGeom>
            <a:avLst/>
            <a:gdLst/>
            <a:ahLst/>
            <a:cxnLst/>
            <a:rect l="l" t="t" r="r" b="b"/>
            <a:pathLst>
              <a:path w="14713357" h="5577681">
                <a:moveTo>
                  <a:pt x="0" y="0"/>
                </a:moveTo>
                <a:lnTo>
                  <a:pt x="14713357" y="0"/>
                </a:lnTo>
                <a:lnTo>
                  <a:pt x="14713357" y="5577681"/>
                </a:lnTo>
                <a:lnTo>
                  <a:pt x="0" y="5577681"/>
                </a:lnTo>
                <a:lnTo>
                  <a:pt x="0" y="0"/>
                </a:lnTo>
                <a:close/>
              </a:path>
            </a:pathLst>
          </a:custGeom>
          <a:blipFill>
            <a:blip r:embed="rId4"/>
            <a:stretch>
              <a:fillRect/>
            </a:stretch>
          </a:blipFill>
        </p:spPr>
        <p:txBody>
          <a:bodyPr/>
          <a:lstStyle/>
          <a:p>
            <a:endParaRPr lang="en-US"/>
          </a:p>
        </p:txBody>
      </p:sp>
      <p:sp>
        <p:nvSpPr>
          <p:cNvPr id="5" name="Freeform 5"/>
          <p:cNvSpPr/>
          <p:nvPr/>
        </p:nvSpPr>
        <p:spPr>
          <a:xfrm>
            <a:off x="1358751" y="3035375"/>
            <a:ext cx="1079973" cy="4739299"/>
          </a:xfrm>
          <a:custGeom>
            <a:avLst/>
            <a:gdLst/>
            <a:ahLst/>
            <a:cxnLst/>
            <a:rect l="l" t="t" r="r" b="b"/>
            <a:pathLst>
              <a:path w="1079973" h="4739299">
                <a:moveTo>
                  <a:pt x="0" y="0"/>
                </a:moveTo>
                <a:lnTo>
                  <a:pt x="1079973" y="0"/>
                </a:lnTo>
                <a:lnTo>
                  <a:pt x="1079973" y="4739299"/>
                </a:lnTo>
                <a:lnTo>
                  <a:pt x="0" y="4739299"/>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028700" y="108585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One-Time Grants</a:t>
            </a:r>
          </a:p>
        </p:txBody>
      </p:sp>
      <p:sp>
        <p:nvSpPr>
          <p:cNvPr id="7" name="TextBox 7"/>
          <p:cNvSpPr txBox="1"/>
          <p:nvPr/>
        </p:nvSpPr>
        <p:spPr>
          <a:xfrm>
            <a:off x="1466648" y="8807459"/>
            <a:ext cx="6536107" cy="771525"/>
          </a:xfrm>
          <a:prstGeom prst="rect">
            <a:avLst/>
          </a:prstGeom>
        </p:spPr>
        <p:txBody>
          <a:bodyPr lIns="0" tIns="0" rIns="0" bIns="0" rtlCol="0" anchor="t">
            <a:spAutoFit/>
          </a:bodyPr>
          <a:lstStyle/>
          <a:p>
            <a:pPr>
              <a:lnSpc>
                <a:spcPts val="6299"/>
              </a:lnSpc>
            </a:pPr>
            <a:r>
              <a:rPr lang="en-US" sz="4500">
                <a:solidFill>
                  <a:srgbClr val="000000"/>
                </a:solidFill>
                <a:latin typeface="Montserrat Classic Bold"/>
              </a:rPr>
              <a:t>$55 Billion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12636" y="3060581"/>
            <a:ext cx="9341305" cy="4772557"/>
          </a:xfrm>
          <a:custGeom>
            <a:avLst/>
            <a:gdLst/>
            <a:ahLst/>
            <a:cxnLst/>
            <a:rect l="l" t="t" r="r" b="b"/>
            <a:pathLst>
              <a:path w="9341305" h="4772557">
                <a:moveTo>
                  <a:pt x="0" y="0"/>
                </a:moveTo>
                <a:lnTo>
                  <a:pt x="9341305" y="0"/>
                </a:lnTo>
                <a:lnTo>
                  <a:pt x="9341305" y="4772557"/>
                </a:lnTo>
                <a:lnTo>
                  <a:pt x="0" y="47725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10048" y="3768884"/>
            <a:ext cx="3355950" cy="3355950"/>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E8C2"/>
            </a:solidFill>
          </p:spPr>
          <p:txBody>
            <a:bodyPr/>
            <a:lstStyle/>
            <a:p>
              <a:endParaRPr lang="en-US"/>
            </a:p>
          </p:txBody>
        </p:sp>
      </p:grpSp>
      <p:sp>
        <p:nvSpPr>
          <p:cNvPr id="5" name="Freeform 5"/>
          <p:cNvSpPr/>
          <p:nvPr/>
        </p:nvSpPr>
        <p:spPr>
          <a:xfrm>
            <a:off x="6749132" y="9089566"/>
            <a:ext cx="4789735" cy="2394868"/>
          </a:xfrm>
          <a:custGeom>
            <a:avLst/>
            <a:gdLst/>
            <a:ahLst/>
            <a:cxnLst/>
            <a:rect l="l" t="t" r="r" b="b"/>
            <a:pathLst>
              <a:path w="4789735" h="2394868">
                <a:moveTo>
                  <a:pt x="0" y="0"/>
                </a:moveTo>
                <a:lnTo>
                  <a:pt x="4789736" y="0"/>
                </a:lnTo>
                <a:lnTo>
                  <a:pt x="4789736" y="2394868"/>
                </a:lnTo>
                <a:lnTo>
                  <a:pt x="0" y="2394868"/>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AutoShape 6"/>
          <p:cNvSpPr/>
          <p:nvPr/>
        </p:nvSpPr>
        <p:spPr>
          <a:xfrm>
            <a:off x="1028700" y="2060600"/>
            <a:ext cx="13524538" cy="86171"/>
          </a:xfrm>
          <a:prstGeom prst="line">
            <a:avLst/>
          </a:prstGeom>
          <a:ln w="95250" cap="flat">
            <a:solidFill>
              <a:srgbClr val="000000"/>
            </a:solidFill>
            <a:prstDash val="solid"/>
            <a:headEnd type="none" w="sm" len="sm"/>
            <a:tailEnd type="none" w="sm" len="sm"/>
          </a:ln>
        </p:spPr>
        <p:txBody>
          <a:bodyPr/>
          <a:lstStyle/>
          <a:p>
            <a:endParaRPr lang="en-US"/>
          </a:p>
        </p:txBody>
      </p:sp>
      <p:sp>
        <p:nvSpPr>
          <p:cNvPr id="7" name="TextBox 7"/>
          <p:cNvSpPr txBox="1"/>
          <p:nvPr/>
        </p:nvSpPr>
        <p:spPr>
          <a:xfrm>
            <a:off x="10818476" y="3326012"/>
            <a:ext cx="6440824" cy="1177290"/>
          </a:xfrm>
          <a:prstGeom prst="rect">
            <a:avLst/>
          </a:prstGeom>
        </p:spPr>
        <p:txBody>
          <a:bodyPr lIns="0" tIns="0" rIns="0" bIns="0" rtlCol="0" anchor="t">
            <a:spAutoFit/>
          </a:bodyPr>
          <a:lstStyle/>
          <a:p>
            <a:pPr marL="453390" lvl="1" indent="-226695">
              <a:lnSpc>
                <a:spcPts val="3150"/>
              </a:lnSpc>
              <a:buFont typeface="Arial"/>
              <a:buChar char="•"/>
            </a:pPr>
            <a:r>
              <a:rPr lang="en-US" sz="2100">
                <a:solidFill>
                  <a:srgbClr val="000000"/>
                </a:solidFill>
                <a:latin typeface="Montserrat Classic"/>
              </a:rPr>
              <a:t>Pupil-Teacher ratios</a:t>
            </a:r>
          </a:p>
          <a:p>
            <a:pPr marL="453390" lvl="1" indent="-226695">
              <a:lnSpc>
                <a:spcPts val="3150"/>
              </a:lnSpc>
              <a:buFont typeface="Arial"/>
              <a:buChar char="•"/>
            </a:pPr>
            <a:r>
              <a:rPr lang="en-US" sz="2100">
                <a:solidFill>
                  <a:srgbClr val="000000"/>
                </a:solidFill>
                <a:latin typeface="Montserrat Classic"/>
              </a:rPr>
              <a:t>Administrative staff</a:t>
            </a:r>
          </a:p>
          <a:p>
            <a:pPr marL="453390" lvl="1" indent="-226695">
              <a:lnSpc>
                <a:spcPts val="3150"/>
              </a:lnSpc>
              <a:buFont typeface="Arial"/>
              <a:buChar char="•"/>
            </a:pPr>
            <a:r>
              <a:rPr lang="en-US" sz="2100">
                <a:solidFill>
                  <a:srgbClr val="000000"/>
                </a:solidFill>
                <a:latin typeface="Montserrat Classic"/>
              </a:rPr>
              <a:t>Overlapping or redundant positions </a:t>
            </a:r>
          </a:p>
        </p:txBody>
      </p:sp>
      <p:sp>
        <p:nvSpPr>
          <p:cNvPr id="8" name="TextBox 8"/>
          <p:cNvSpPr txBox="1"/>
          <p:nvPr/>
        </p:nvSpPr>
        <p:spPr>
          <a:xfrm>
            <a:off x="10818476" y="5399816"/>
            <a:ext cx="10460916" cy="1577340"/>
          </a:xfrm>
          <a:prstGeom prst="rect">
            <a:avLst/>
          </a:prstGeom>
        </p:spPr>
        <p:txBody>
          <a:bodyPr lIns="0" tIns="0" rIns="0" bIns="0" rtlCol="0" anchor="t">
            <a:spAutoFit/>
          </a:bodyPr>
          <a:lstStyle/>
          <a:p>
            <a:pPr marL="453390" lvl="1" indent="-226695">
              <a:lnSpc>
                <a:spcPts val="3150"/>
              </a:lnSpc>
              <a:buFont typeface="Arial"/>
              <a:buChar char="•"/>
            </a:pPr>
            <a:r>
              <a:rPr lang="en-US" sz="2100">
                <a:solidFill>
                  <a:srgbClr val="000000"/>
                </a:solidFill>
                <a:latin typeface="Montserrat Classic"/>
              </a:rPr>
              <a:t>Facilities projects</a:t>
            </a:r>
          </a:p>
          <a:p>
            <a:pPr marL="453390" lvl="1" indent="-226695">
              <a:lnSpc>
                <a:spcPts val="3150"/>
              </a:lnSpc>
              <a:buFont typeface="Arial"/>
              <a:buChar char="•"/>
            </a:pPr>
            <a:r>
              <a:rPr lang="en-US" sz="2100">
                <a:solidFill>
                  <a:srgbClr val="000000"/>
                </a:solidFill>
                <a:latin typeface="Montserrat Classic"/>
              </a:rPr>
              <a:t>TI’s, athletic courts etc.</a:t>
            </a:r>
          </a:p>
          <a:p>
            <a:pPr marL="453390" lvl="1" indent="-226695">
              <a:lnSpc>
                <a:spcPts val="3150"/>
              </a:lnSpc>
              <a:buFont typeface="Arial"/>
              <a:buChar char="•"/>
            </a:pPr>
            <a:r>
              <a:rPr lang="en-US" sz="2100">
                <a:solidFill>
                  <a:srgbClr val="000000"/>
                </a:solidFill>
                <a:latin typeface="Montserrat Classic"/>
              </a:rPr>
              <a:t>Major equipment or software purchases</a:t>
            </a:r>
          </a:p>
          <a:p>
            <a:pPr>
              <a:lnSpc>
                <a:spcPts val="3150"/>
              </a:lnSpc>
            </a:pPr>
            <a:endParaRPr lang="en-US" sz="2100">
              <a:solidFill>
                <a:srgbClr val="000000"/>
              </a:solidFill>
              <a:latin typeface="Montserrat Classic"/>
            </a:endParaRPr>
          </a:p>
        </p:txBody>
      </p:sp>
      <p:sp>
        <p:nvSpPr>
          <p:cNvPr id="9" name="TextBox 9"/>
          <p:cNvSpPr txBox="1"/>
          <p:nvPr/>
        </p:nvSpPr>
        <p:spPr>
          <a:xfrm>
            <a:off x="10818476" y="7445645"/>
            <a:ext cx="6440824" cy="1177290"/>
          </a:xfrm>
          <a:prstGeom prst="rect">
            <a:avLst/>
          </a:prstGeom>
        </p:spPr>
        <p:txBody>
          <a:bodyPr lIns="0" tIns="0" rIns="0" bIns="0" rtlCol="0" anchor="t">
            <a:spAutoFit/>
          </a:bodyPr>
          <a:lstStyle/>
          <a:p>
            <a:pPr marL="453390" lvl="1" indent="-226695">
              <a:lnSpc>
                <a:spcPts val="3150"/>
              </a:lnSpc>
              <a:buFont typeface="Arial"/>
              <a:buChar char="•"/>
            </a:pPr>
            <a:r>
              <a:rPr lang="en-US" sz="2100">
                <a:solidFill>
                  <a:srgbClr val="000000"/>
                </a:solidFill>
                <a:latin typeface="Montserrat Classic"/>
              </a:rPr>
              <a:t>Combined classrooms</a:t>
            </a:r>
          </a:p>
          <a:p>
            <a:pPr marL="453390" lvl="1" indent="-226695">
              <a:lnSpc>
                <a:spcPts val="3150"/>
              </a:lnSpc>
              <a:buFont typeface="Arial"/>
              <a:buChar char="•"/>
            </a:pPr>
            <a:r>
              <a:rPr lang="en-US" sz="2100">
                <a:solidFill>
                  <a:srgbClr val="000000"/>
                </a:solidFill>
                <a:latin typeface="Montserrat Classic"/>
              </a:rPr>
              <a:t>Grade-levels; is one area outpacing another (K-5 v 6-8)</a:t>
            </a:r>
          </a:p>
        </p:txBody>
      </p:sp>
      <p:sp>
        <p:nvSpPr>
          <p:cNvPr id="10" name="TextBox 10"/>
          <p:cNvSpPr txBox="1"/>
          <p:nvPr/>
        </p:nvSpPr>
        <p:spPr>
          <a:xfrm>
            <a:off x="10818476" y="2753477"/>
            <a:ext cx="5907353" cy="40233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Are you under or over-staffed?</a:t>
            </a:r>
          </a:p>
        </p:txBody>
      </p:sp>
      <p:sp>
        <p:nvSpPr>
          <p:cNvPr id="11" name="TextBox 11"/>
          <p:cNvSpPr txBox="1"/>
          <p:nvPr/>
        </p:nvSpPr>
        <p:spPr>
          <a:xfrm>
            <a:off x="10818476" y="4827282"/>
            <a:ext cx="7469524" cy="80238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Large projects revised or postponed</a:t>
            </a:r>
          </a:p>
          <a:p>
            <a:pPr>
              <a:lnSpc>
                <a:spcPts val="3191"/>
              </a:lnSpc>
            </a:pPr>
            <a:endParaRPr lang="en-US" sz="2799">
              <a:solidFill>
                <a:srgbClr val="000000"/>
              </a:solidFill>
              <a:latin typeface="Montserrat Classic Bold"/>
            </a:endParaRPr>
          </a:p>
        </p:txBody>
      </p:sp>
      <p:sp>
        <p:nvSpPr>
          <p:cNvPr id="12" name="TextBox 12"/>
          <p:cNvSpPr txBox="1"/>
          <p:nvPr/>
        </p:nvSpPr>
        <p:spPr>
          <a:xfrm>
            <a:off x="10818476" y="6873110"/>
            <a:ext cx="6156635" cy="402336"/>
          </a:xfrm>
          <a:prstGeom prst="rect">
            <a:avLst/>
          </a:prstGeom>
        </p:spPr>
        <p:txBody>
          <a:bodyPr lIns="0" tIns="0" rIns="0" bIns="0" rtlCol="0" anchor="t">
            <a:spAutoFit/>
          </a:bodyPr>
          <a:lstStyle/>
          <a:p>
            <a:pPr>
              <a:lnSpc>
                <a:spcPts val="3191"/>
              </a:lnSpc>
            </a:pPr>
            <a:r>
              <a:rPr lang="en-US" sz="2799">
                <a:solidFill>
                  <a:srgbClr val="000000"/>
                </a:solidFill>
                <a:latin typeface="Montserrat Classic Bold"/>
              </a:rPr>
              <a:t>Other</a:t>
            </a:r>
          </a:p>
        </p:txBody>
      </p:sp>
      <p:sp>
        <p:nvSpPr>
          <p:cNvPr id="13" name="TextBox 13"/>
          <p:cNvSpPr txBox="1"/>
          <p:nvPr/>
        </p:nvSpPr>
        <p:spPr>
          <a:xfrm>
            <a:off x="8074574" y="3422186"/>
            <a:ext cx="2079367" cy="291169"/>
          </a:xfrm>
          <a:prstGeom prst="rect">
            <a:avLst/>
          </a:prstGeom>
        </p:spPr>
        <p:txBody>
          <a:bodyPr lIns="0" tIns="0" rIns="0" bIns="0" rtlCol="0" anchor="t">
            <a:spAutoFit/>
          </a:bodyPr>
          <a:lstStyle/>
          <a:p>
            <a:pPr>
              <a:lnSpc>
                <a:spcPts val="2235"/>
              </a:lnSpc>
            </a:pPr>
            <a:r>
              <a:rPr lang="en-US" sz="1961">
                <a:solidFill>
                  <a:srgbClr val="000000"/>
                </a:solidFill>
                <a:latin typeface="Montserrat Classic"/>
              </a:rPr>
              <a:t>STAFFING </a:t>
            </a:r>
          </a:p>
        </p:txBody>
      </p:sp>
      <p:sp>
        <p:nvSpPr>
          <p:cNvPr id="14" name="TextBox 14"/>
          <p:cNvSpPr txBox="1"/>
          <p:nvPr/>
        </p:nvSpPr>
        <p:spPr>
          <a:xfrm>
            <a:off x="7091045" y="3375712"/>
            <a:ext cx="787579" cy="393172"/>
          </a:xfrm>
          <a:prstGeom prst="rect">
            <a:avLst/>
          </a:prstGeom>
        </p:spPr>
        <p:txBody>
          <a:bodyPr lIns="0" tIns="0" rIns="0" bIns="0" rtlCol="0" anchor="t">
            <a:spAutoFit/>
          </a:bodyPr>
          <a:lstStyle/>
          <a:p>
            <a:pPr algn="ctr">
              <a:lnSpc>
                <a:spcPts val="3021"/>
              </a:lnSpc>
            </a:pPr>
            <a:r>
              <a:rPr lang="en-US" sz="2650">
                <a:solidFill>
                  <a:srgbClr val="FFFFFF"/>
                </a:solidFill>
                <a:latin typeface="Montserrat Classic"/>
              </a:rPr>
              <a:t>01</a:t>
            </a:r>
          </a:p>
        </p:txBody>
      </p:sp>
      <p:sp>
        <p:nvSpPr>
          <p:cNvPr id="15" name="TextBox 15"/>
          <p:cNvSpPr txBox="1"/>
          <p:nvPr/>
        </p:nvSpPr>
        <p:spPr>
          <a:xfrm>
            <a:off x="8074574" y="5255935"/>
            <a:ext cx="1789625" cy="291169"/>
          </a:xfrm>
          <a:prstGeom prst="rect">
            <a:avLst/>
          </a:prstGeom>
        </p:spPr>
        <p:txBody>
          <a:bodyPr lIns="0" tIns="0" rIns="0" bIns="0" rtlCol="0" anchor="t">
            <a:spAutoFit/>
          </a:bodyPr>
          <a:lstStyle/>
          <a:p>
            <a:pPr>
              <a:lnSpc>
                <a:spcPts val="2235"/>
              </a:lnSpc>
            </a:pPr>
            <a:r>
              <a:rPr lang="en-US" sz="1961">
                <a:solidFill>
                  <a:srgbClr val="000000"/>
                </a:solidFill>
                <a:latin typeface="Montserrat Classic"/>
              </a:rPr>
              <a:t>PROJECTS</a:t>
            </a:r>
          </a:p>
        </p:txBody>
      </p:sp>
      <p:sp>
        <p:nvSpPr>
          <p:cNvPr id="16" name="TextBox 16"/>
          <p:cNvSpPr txBox="1"/>
          <p:nvPr/>
        </p:nvSpPr>
        <p:spPr>
          <a:xfrm>
            <a:off x="7091045" y="5237245"/>
            <a:ext cx="787579" cy="393172"/>
          </a:xfrm>
          <a:prstGeom prst="rect">
            <a:avLst/>
          </a:prstGeom>
        </p:spPr>
        <p:txBody>
          <a:bodyPr lIns="0" tIns="0" rIns="0" bIns="0" rtlCol="0" anchor="t">
            <a:spAutoFit/>
          </a:bodyPr>
          <a:lstStyle/>
          <a:p>
            <a:pPr algn="ctr">
              <a:lnSpc>
                <a:spcPts val="3021"/>
              </a:lnSpc>
            </a:pPr>
            <a:r>
              <a:rPr lang="en-US" sz="2650">
                <a:solidFill>
                  <a:srgbClr val="FFFFFF"/>
                </a:solidFill>
                <a:latin typeface="Montserrat Classic"/>
              </a:rPr>
              <a:t>02</a:t>
            </a:r>
          </a:p>
        </p:txBody>
      </p:sp>
      <p:sp>
        <p:nvSpPr>
          <p:cNvPr id="17" name="TextBox 17"/>
          <p:cNvSpPr txBox="1"/>
          <p:nvPr/>
        </p:nvSpPr>
        <p:spPr>
          <a:xfrm>
            <a:off x="8074574" y="7146752"/>
            <a:ext cx="2079367" cy="291169"/>
          </a:xfrm>
          <a:prstGeom prst="rect">
            <a:avLst/>
          </a:prstGeom>
        </p:spPr>
        <p:txBody>
          <a:bodyPr lIns="0" tIns="0" rIns="0" bIns="0" rtlCol="0" anchor="t">
            <a:spAutoFit/>
          </a:bodyPr>
          <a:lstStyle/>
          <a:p>
            <a:pPr>
              <a:lnSpc>
                <a:spcPts val="2235"/>
              </a:lnSpc>
            </a:pPr>
            <a:r>
              <a:rPr lang="en-US" sz="1961">
                <a:solidFill>
                  <a:srgbClr val="000000"/>
                </a:solidFill>
                <a:latin typeface="Montserrat Classic"/>
              </a:rPr>
              <a:t>OTHER</a:t>
            </a:r>
          </a:p>
        </p:txBody>
      </p:sp>
      <p:sp>
        <p:nvSpPr>
          <p:cNvPr id="18" name="TextBox 18"/>
          <p:cNvSpPr txBox="1"/>
          <p:nvPr/>
        </p:nvSpPr>
        <p:spPr>
          <a:xfrm>
            <a:off x="7091045" y="7100278"/>
            <a:ext cx="787579" cy="393172"/>
          </a:xfrm>
          <a:prstGeom prst="rect">
            <a:avLst/>
          </a:prstGeom>
        </p:spPr>
        <p:txBody>
          <a:bodyPr lIns="0" tIns="0" rIns="0" bIns="0" rtlCol="0" anchor="t">
            <a:spAutoFit/>
          </a:bodyPr>
          <a:lstStyle/>
          <a:p>
            <a:pPr algn="ctr">
              <a:lnSpc>
                <a:spcPts val="3021"/>
              </a:lnSpc>
            </a:pPr>
            <a:r>
              <a:rPr lang="en-US" sz="2650">
                <a:solidFill>
                  <a:srgbClr val="FFFFFF"/>
                </a:solidFill>
                <a:latin typeface="Montserrat Classic"/>
              </a:rPr>
              <a:t>03</a:t>
            </a:r>
          </a:p>
        </p:txBody>
      </p:sp>
      <p:sp>
        <p:nvSpPr>
          <p:cNvPr id="19" name="TextBox 19"/>
          <p:cNvSpPr txBox="1"/>
          <p:nvPr/>
        </p:nvSpPr>
        <p:spPr>
          <a:xfrm>
            <a:off x="1028700" y="1085850"/>
            <a:ext cx="16230600" cy="795020"/>
          </a:xfrm>
          <a:prstGeom prst="rect">
            <a:avLst/>
          </a:prstGeom>
        </p:spPr>
        <p:txBody>
          <a:bodyPr lIns="0" tIns="0" rIns="0" bIns="0" rtlCol="0" anchor="t">
            <a:spAutoFit/>
          </a:bodyPr>
          <a:lstStyle/>
          <a:p>
            <a:pPr>
              <a:lnSpc>
                <a:spcPts val="6160"/>
              </a:lnSpc>
            </a:pPr>
            <a:r>
              <a:rPr lang="en-US" sz="5600">
                <a:solidFill>
                  <a:srgbClr val="7DB03D"/>
                </a:solidFill>
                <a:latin typeface="Poppins Bold"/>
              </a:rPr>
              <a:t>Difficult Decisions to be Considered</a:t>
            </a:r>
          </a:p>
        </p:txBody>
      </p:sp>
      <p:sp>
        <p:nvSpPr>
          <p:cNvPr id="20" name="Freeform 20"/>
          <p:cNvSpPr/>
          <p:nvPr/>
        </p:nvSpPr>
        <p:spPr>
          <a:xfrm>
            <a:off x="1916570" y="4285640"/>
            <a:ext cx="2542907" cy="2342653"/>
          </a:xfrm>
          <a:custGeom>
            <a:avLst/>
            <a:gdLst/>
            <a:ahLst/>
            <a:cxnLst/>
            <a:rect l="l" t="t" r="r" b="b"/>
            <a:pathLst>
              <a:path w="2542907" h="2342653">
                <a:moveTo>
                  <a:pt x="0" y="0"/>
                </a:moveTo>
                <a:lnTo>
                  <a:pt x="2542907" y="0"/>
                </a:lnTo>
                <a:lnTo>
                  <a:pt x="2542907" y="2342653"/>
                </a:lnTo>
                <a:lnTo>
                  <a:pt x="0" y="23426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C63A4D9A52F04E932C91DFEC7A956E" ma:contentTypeVersion="15" ma:contentTypeDescription="Create a new document." ma:contentTypeScope="" ma:versionID="fff7673849fe6dbcabfacf815afbc4d3">
  <xsd:schema xmlns:xsd="http://www.w3.org/2001/XMLSchema" xmlns:xs="http://www.w3.org/2001/XMLSchema" xmlns:p="http://schemas.microsoft.com/office/2006/metadata/properties" xmlns:ns2="c84f2bd4-6d1d-4ff2-a6e9-4564121a4275" xmlns:ns3="2f9ef33e-5624-4f30-810e-79e0ce1b0a49" targetNamespace="http://schemas.microsoft.com/office/2006/metadata/properties" ma:root="true" ma:fieldsID="aef43f84ed0e629bf7413fc99c9e333a" ns2:_="" ns3:_="">
    <xsd:import namespace="c84f2bd4-6d1d-4ff2-a6e9-4564121a4275"/>
    <xsd:import namespace="2f9ef33e-5624-4f30-810e-79e0ce1b0a4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OCR" minOccurs="0"/>
                <xsd:element ref="ns3:MediaServiceGenerationTime" minOccurs="0"/>
                <xsd:element ref="ns3:MediaServiceEventHashCode"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f2bd4-6d1d-4ff2-a6e9-4564121a427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aea76c9-a256-40f3-931f-c749aede63f8}" ma:internalName="TaxCatchAll" ma:showField="CatchAllData" ma:web="c84f2bd4-6d1d-4ff2-a6e9-4564121a42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f9ef33e-5624-4f30-810e-79e0ce1b0a4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f3ae3c1-255f-4733-9464-bc05b2a0e7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9ef33e-5624-4f30-810e-79e0ce1b0a49">
      <Terms xmlns="http://schemas.microsoft.com/office/infopath/2007/PartnerControls"/>
    </lcf76f155ced4ddcb4097134ff3c332f>
    <TaxCatchAll xmlns="c84f2bd4-6d1d-4ff2-a6e9-4564121a4275" xsi:nil="true"/>
  </documentManagement>
</p:properties>
</file>

<file path=customXml/itemProps1.xml><?xml version="1.0" encoding="utf-8"?>
<ds:datastoreItem xmlns:ds="http://schemas.openxmlformats.org/officeDocument/2006/customXml" ds:itemID="{38A1A7C9-CEEE-42B0-8DFE-5F7909734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4f2bd4-6d1d-4ff2-a6e9-4564121a4275"/>
    <ds:schemaRef ds:uri="2f9ef33e-5624-4f30-810e-79e0ce1b0a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FCBA44-0894-4FE4-A16E-8B9EB20FB25E}">
  <ds:schemaRefs>
    <ds:schemaRef ds:uri="http://schemas.microsoft.com/sharepoint/v3/contenttype/forms"/>
  </ds:schemaRefs>
</ds:datastoreItem>
</file>

<file path=customXml/itemProps3.xml><?xml version="1.0" encoding="utf-8"?>
<ds:datastoreItem xmlns:ds="http://schemas.openxmlformats.org/officeDocument/2006/customXml" ds:itemID="{D2E6E340-BD69-4FC5-A6B0-5D54EC7C1226}">
  <ds:schemaRefs>
    <ds:schemaRef ds:uri="http://schemas.microsoft.com/office/2006/metadata/properties"/>
    <ds:schemaRef ds:uri="http://schemas.microsoft.com/office/infopath/2007/PartnerControls"/>
    <ds:schemaRef ds:uri="2f9ef33e-5624-4f30-810e-79e0ce1b0a49"/>
    <ds:schemaRef ds:uri="c84f2bd4-6d1d-4ff2-a6e9-4564121a4275"/>
  </ds:schemaRefs>
</ds:datastoreItem>
</file>

<file path=docProps/app.xml><?xml version="1.0" encoding="utf-8"?>
<Properties xmlns="http://schemas.openxmlformats.org/officeDocument/2006/extended-properties" xmlns:vt="http://schemas.openxmlformats.org/officeDocument/2006/docPropsVTypes">
  <TotalTime>45</TotalTime>
  <Words>1138</Words>
  <Application>Microsoft Office PowerPoint</Application>
  <PresentationFormat>Custom</PresentationFormat>
  <Paragraphs>187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Open Sans Bold</vt:lpstr>
      <vt:lpstr>Montserrat Classic</vt:lpstr>
      <vt:lpstr>Arial</vt:lpstr>
      <vt:lpstr>Montserrat Classic Italics</vt:lpstr>
      <vt:lpstr>Montserrat Classic Bold</vt:lpstr>
      <vt:lpstr>Calibri</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Countering Dwindling Enrollment</dc:title>
  <dc:creator>Kelton Brough</dc:creator>
  <cp:lastModifiedBy>Kelton Brough</cp:lastModifiedBy>
  <cp:revision>3</cp:revision>
  <dcterms:created xsi:type="dcterms:W3CDTF">2006-08-16T00:00:00Z</dcterms:created>
  <dcterms:modified xsi:type="dcterms:W3CDTF">2024-03-15T19:40:52Z</dcterms:modified>
  <dc:identifier>DAFyvQmnX1k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0x01010065C63A4D9A52F04E932C91DFEC7A956E</vt:lpwstr>
  </property>
</Properties>
</file>